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Default Extension="fntdata" ContentType="application/x-fontdata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5143500"/>
  <p:notesSz cx="6858000" cy="9144000"/>
  <p:embeddedFontLst>
    <p:embeddedFont>
      <p:font typeface="JetBrains Mono" panose="02000009000000000000" pitchFamily="34" charset="0"/>
      <p:regular r:id="R97a24661a9dd4ead"/>
      <p:bold r:id="R41e84f8022ba48e6"/>
    </p:embeddedFont>
    <p:embeddedFont>
      <p:font typeface="Noto Sans JP" panose="020B0200000000000000" pitchFamily="34" charset="0"/>
      <p:regular r:id="Ref3802ad9cb84412"/>
      <p:bold r:id="R0b700b03499f4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01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viewProps" Target="/ppt/viewProps.xml" Id="rId3" /><Relationship Type="http://schemas.openxmlformats.org/officeDocument/2006/relationships/presProps" Target="/ppt/presProps.xml" Id="rId2" /><Relationship Type="http://schemas.openxmlformats.org/officeDocument/2006/relationships/slideMaster" Target="/ppt/slideMasters/slideMaster1.xml" Id="rId1" /><Relationship Type="http://schemas.openxmlformats.org/officeDocument/2006/relationships/tableStyles" Target="/ppt/tableStyles.xml" Id="rId5" /><Relationship Type="http://schemas.openxmlformats.org/officeDocument/2006/relationships/theme" Target="/ppt/theme/theme1.xml" Id="rId4" /><Relationship Type="http://schemas.openxmlformats.org/officeDocument/2006/relationships/slide" Target="/ppt/slides/slide1.xml" Id="rId6" /><Relationship Type="http://schemas.openxmlformats.org/officeDocument/2006/relationships/slide" Target="/ppt/slides/slide2.xml" Id="rId7" /><Relationship Type="http://schemas.openxmlformats.org/officeDocument/2006/relationships/slide" Target="/ppt/slides/slide3.xml" Id="rId8" /><Relationship Type="http://schemas.openxmlformats.org/officeDocument/2006/relationships/slide" Target="/ppt/slides/slide4.xml" Id="rId9" /><Relationship Type="http://schemas.openxmlformats.org/officeDocument/2006/relationships/slide" Target="/ppt/slides/slide5.xml" Id="rId10" /><Relationship Type="http://schemas.openxmlformats.org/officeDocument/2006/relationships/slide" Target="/ppt/slides/slide6.xml" Id="rId11" /><Relationship Type="http://schemas.openxmlformats.org/officeDocument/2006/relationships/slide" Target="/ppt/slides/slide7.xml" Id="rId12" /><Relationship Type="http://schemas.openxmlformats.org/officeDocument/2006/relationships/slide" Target="/ppt/slides/slide8.xml" Id="rId13" /><Relationship Type="http://schemas.openxmlformats.org/officeDocument/2006/relationships/slide" Target="/ppt/slides/slide9.xml" Id="rId14" /><Relationship Type="http://schemas.openxmlformats.org/officeDocument/2006/relationships/font" Target="/ppt/fonts/font.fntdata" Id="R97a24661a9dd4ead" /><Relationship Type="http://schemas.openxmlformats.org/officeDocument/2006/relationships/font" Target="/ppt/fonts/font2.fntdata" Id="R41e84f8022ba48e6" /><Relationship Type="http://schemas.openxmlformats.org/officeDocument/2006/relationships/font" Target="/ppt/fonts/font3.fntdata" Id="Ref3802ad9cb84412" /><Relationship Type="http://schemas.openxmlformats.org/officeDocument/2006/relationships/font" Target="/ppt/fonts/font4.fntdata" Id="R0b700b03499f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381384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00443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274747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808278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84199"/>
      </p:ext>
    </p:extLst>
  </p:cSld>
  <p:clrMapOvr>
    <a:masterClrMapping/>
  </p:clrMapOvr>
</p:sldLayout>
</file>

<file path=ppt/slideLayouts/slideLayout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929276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661741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656696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819842"/>
      </p:ext>
    </p:extLst>
  </p:cSld>
  <p:clrMapOvr>
    <a:masterClrMapping/>
  </p:clrMapOvr>
</p:sldLayout>
</file>

<file path=ppt/slideLayouts/slideLayout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095206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88245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7.xml" Id="rId7" /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11.xml" Id="rId11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9.xml" Id="rId9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06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842500" cy="5727573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4873" y="1087501"/>
            <a:ext cx="762000" cy="50750"/>
          </a:xfrm>
          <a:prstGeom prst="roundRect">
            <a:avLst>
              <a:gd name="adj" fmla="val 49999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4873" y="1392174"/>
            <a:ext cx="86616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1" i="0" spc="88" dirty="0">
                <a:solidFill>
                  <a:srgbClr val="2563EB"/>
                </a:solidFill>
                <a:latin typeface="Noto Sans JP"/>
                <a:ea typeface="Noto Sans JP"/>
              </a:rPr>
              <a:t>WEB制作の第一歩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4873" y="1719072"/>
            <a:ext cx="8661679" cy="5439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25908" rIns="0" bIns="0" rtlCol="0" anchor="t"/>
          <a:lstStyle/>
          <a:p>
            <a:pPr algn="l">
              <a:lnSpc>
                <a:spcPts val="4080"/>
              </a:lnSpc>
            </a:pPr>
            <a:r>
              <a:rPr lang="ja-JP" sz="34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はじめてのHTMLとCSS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4873" y="2414905"/>
            <a:ext cx="8661679" cy="276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800"/>
              </a:lnSpc>
            </a:pPr>
            <a:r>
              <a:rPr lang="ja-JP" sz="15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Webページの「骨組み」と「見た目」を、コード例で理解する。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4873" y="3046603"/>
            <a:ext cx="2936925" cy="1009550"/>
          </a:xfrm>
          <a:prstGeom prst="roundRect">
            <a:avLst>
              <a:gd name="adj" fmla="val 12579"/>
            </a:avLst>
          </a:prstGeom>
          <a:solidFill>
            <a:srgbClr val="0F172A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838073" y="3206115"/>
            <a:ext cx="2536825" cy="490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860"/>
              </a:lnSpc>
            </a:pPr>
            <a:r>
              <a:rPr lang="en-US" sz="1200" b="0" i="0" dirty="0">
                <a:solidFill>
                  <a:srgbClr val="7DD3FC"/>
                </a:solidFill>
                <a:latin typeface="JetBrains Mono"/>
              </a:rPr>
              <a:t>&lt;h1&gt;</a:t>
            </a:r>
            <a:r>
              <a:rPr lang="ja-JP" sz="1200" b="0" i="0" dirty="0">
                <a:solidFill>
                  <a:srgbClr val="FDE68A"/>
                </a:solidFill>
                <a:latin typeface="JetBrains Mono"/>
                <a:ea typeface="Noto Sans JP"/>
              </a:rPr>
              <a:t>カフェ こもれび</a:t>
            </a:r>
            <a:r>
              <a:rPr lang="ja-JP" sz="1200" b="0" i="0" dirty="0">
                <a:solidFill>
                  <a:srgbClr val="7DD3FC"/>
                </a:solidFill>
                <a:latin typeface="JetBrains Mono"/>
                <a:ea typeface="Noto Sans JP"/>
              </a:rPr>
              <a:t>&lt;/h1&gt;</a:t>
            </a:r>
            <a:br/>
            <a:r>
              <a:rPr lang="ja-JP" sz="1200" b="0" i="0" dirty="0">
                <a:solidFill>
                  <a:srgbClr val="7DD3FC"/>
                </a:solidFill>
                <a:latin typeface="JetBrains Mono"/>
                <a:ea typeface="Noto Sans JP"/>
              </a:rPr>
              <a:t>&lt;p&gt;</a:t>
            </a:r>
            <a:r>
              <a:rPr lang="ja-JP" sz="1200" b="0" i="0" dirty="0">
                <a:solidFill>
                  <a:srgbClr val="FDE68A"/>
                </a:solidFill>
                <a:latin typeface="JetBrains Mono"/>
                <a:ea typeface="Noto Sans JP"/>
              </a:rPr>
              <a:t>手作りケーキのお店です。</a:t>
            </a:r>
            <a:r>
              <a:rPr lang="ja-JP" sz="1200" b="0" i="0" dirty="0">
                <a:solidFill>
                  <a:srgbClr val="7DD3FC"/>
                </a:solidFill>
                <a:latin typeface="JetBrains Mono"/>
                <a:ea typeface="Noto Sans JP"/>
              </a:rPr>
              <a:t>&lt;/p&gt;</a:t>
            </a:r>
            <a:endParaRPr lang="en-US"/>
          </a:p>
          <a:p>
            <a:pPr algn="l">
              <a:lnSpc>
                <a:spcPts val="1860"/>
              </a:lnSpc>
            </a:pPr>
            <a:r>
              <a:rPr lang="en-US" sz="1400" dirty="0"/>
              <a:t/>
            </a:r>
            <a:r>
              <a:rPr lang="en-US" sz="1400" dirty="0"/>
              <a:t>&lt;p&gt;手作りケーキのお店です。&lt;/p&gt;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862070" y="3365627"/>
            <a:ext cx="282892" cy="371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400"/>
              </a:lnSpc>
            </a:pPr>
            <a:r>
              <a:rPr lang="en-US" sz="2000" b="0" i="0" dirty="0">
                <a:solidFill>
                  <a:srgbClr val="2563EB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409821" y="3046603"/>
            <a:ext cx="2956127" cy="1009550"/>
          </a:xfrm>
          <a:prstGeom prst="roundRect">
            <a:avLst>
              <a:gd name="adj" fmla="val 12579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414583" y="3051365"/>
            <a:ext cx="2946602" cy="1000025"/>
          </a:xfrm>
          <a:prstGeom prst="roundRect">
            <a:avLst>
              <a:gd name="adj" fmla="val 12223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22419" y="3233928"/>
            <a:ext cx="2783801" cy="333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160"/>
              </a:lnSpc>
            </a:pPr>
            <a:r>
              <a:rPr lang="ja-JP" sz="18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カフェ こもれび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22419" y="3668776"/>
            <a:ext cx="2783801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手作りケーキのお店です。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807454" y="4330700"/>
            <a:ext cx="1396898" cy="812800"/>
          </a:xfrm>
          <a:prstGeom prst="roundRect">
            <a:avLst>
              <a:gd name="adj" fmla="val 49999"/>
            </a:avLst>
          </a:prstGeom>
          <a:solidFill>
            <a:srgbClr val="F3E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2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406273"/>
            <a:ext cx="9108579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ja-JP" sz="1000" b="1" i="0" dirty="0">
                <a:solidFill>
                  <a:srgbClr val="2563EB"/>
                </a:solidFill>
                <a:latin typeface="Noto Sans JP"/>
                <a:ea typeface="Noto Sans JP"/>
              </a:rPr>
              <a:t>まず結論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663448"/>
            <a:ext cx="9108579" cy="416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19812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HTMLとCSSは役割が違う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288288"/>
            <a:ext cx="4026145" cy="3429203"/>
          </a:xfrm>
          <a:prstGeom prst="roundRect">
            <a:avLst>
              <a:gd name="adj" fmla="val 5925"/>
            </a:avLst>
          </a:prstGeom>
          <a:solidFill>
            <a:srgbClr val="EAF2FF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6562" y="1293050"/>
            <a:ext cx="4016620" cy="3419678"/>
          </a:xfrm>
          <a:prstGeom prst="roundRect">
            <a:avLst>
              <a:gd name="adj" fmla="val 5802"/>
            </a:avLst>
          </a:prstGeom>
          <a:noFill/>
          <a:ln w="9525" cmpd="sng">
            <a:solidFill>
              <a:srgbClr val="BFDB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5198" y="1551686"/>
            <a:ext cx="785812" cy="371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400"/>
              </a:lnSpc>
            </a:pPr>
            <a:r>
              <a:rPr lang="en-US" sz="2000" b="1" i="0" dirty="0">
                <a:solidFill>
                  <a:srgbClr val="2563EB"/>
                </a:solidFill>
                <a:latin typeface="Noto Sans JP"/>
              </a:rPr>
              <a:t>HTML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97529" y="1593088"/>
            <a:ext cx="596899" cy="288925"/>
          </a:xfrm>
          <a:prstGeom prst="roundRect">
            <a:avLst>
              <a:gd name="adj" fmla="val 49956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724402" y="1656461"/>
            <a:ext cx="37719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ja-JP" sz="900" b="1" i="0" dirty="0">
                <a:solidFill>
                  <a:srgbClr val="FFFFFF"/>
                </a:solidFill>
                <a:latin typeface="Noto Sans JP"/>
                <a:ea typeface="Noto Sans JP"/>
              </a:rPr>
              <a:t>骨組み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5198" y="2075561"/>
            <a:ext cx="3849014" cy="238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560"/>
              </a:lnSpc>
            </a:pPr>
            <a:r>
              <a:rPr lang="ja-JP" sz="13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内容と構造をつくる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644904" y="2745486"/>
            <a:ext cx="177700" cy="787300"/>
          </a:xfrm>
          <a:prstGeom prst="rect">
            <a:avLst/>
          </a:prstGeom>
          <a:solidFill>
            <a:srgbClr val="93C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924050" y="3405759"/>
            <a:ext cx="1041349" cy="12695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066923" y="2745486"/>
            <a:ext cx="177700" cy="787300"/>
          </a:xfrm>
          <a:prstGeom prst="rect">
            <a:avLst/>
          </a:prstGeom>
          <a:solidFill>
            <a:srgbClr val="93C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5198" y="3710432"/>
            <a:ext cx="3499195" cy="692149"/>
          </a:xfrm>
          <a:prstGeom prst="roundRect">
            <a:avLst>
              <a:gd name="adj" fmla="val 14678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9960" y="3715194"/>
            <a:ext cx="3489670" cy="682624"/>
          </a:xfrm>
          <a:prstGeom prst="roundRect">
            <a:avLst>
              <a:gd name="adj" fmla="val 14186"/>
            </a:avLst>
          </a:prstGeom>
          <a:noFill/>
          <a:ln w="9525" cmpd="sng">
            <a:solidFill>
              <a:srgbClr val="BFDB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831596" y="3830193"/>
            <a:ext cx="3232531" cy="435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650"/>
              </a:lnSpc>
            </a:pPr>
            <a:r>
              <a:rPr lang="ja-JP" sz="11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JetBrains Mono"/>
                <a:ea typeface="Noto Sans JP"/>
              </a:rPr>
              <a:t>&lt;h1&gt;見出し&lt;/h1&gt;</a:t>
            </a:r>
            <a:br/>
            <a:r>
              <a:rPr lang="zh-CN" sz="11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JetBrains Mono"/>
                <a:ea typeface="Noto Sans JP"/>
              </a:rPr>
              <a:t>&lt;p&gt;文章&lt;/p&gt;</a:t>
            </a:r>
            <a:endParaRPr lang="en-US"/>
          </a:p>
          <a:p>
            <a:pPr algn="l">
              <a:lnSpc>
                <a:spcPts val="1650"/>
              </a:lnSpc>
            </a:pPr>
            <a:r>
              <a:rPr lang="en-US" sz="1400" dirty="0"/>
              <a:t/>
            </a:r>
            <a:r>
              <a:rPr lang="en-US" sz="1400" dirty="0"/>
              <a:t>&lt;p&gt;文章&lt;/p&gt;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86300" y="1288288"/>
            <a:ext cx="4026145" cy="3429203"/>
          </a:xfrm>
          <a:prstGeom prst="roundRect">
            <a:avLst>
              <a:gd name="adj" fmla="val 5925"/>
            </a:avLst>
          </a:prstGeom>
          <a:solidFill>
            <a:srgbClr val="F5F3FF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91062" y="1293050"/>
            <a:ext cx="4016620" cy="3419678"/>
          </a:xfrm>
          <a:prstGeom prst="roundRect">
            <a:avLst>
              <a:gd name="adj" fmla="val 5802"/>
            </a:avLst>
          </a:prstGeom>
          <a:noFill/>
          <a:ln w="9525" cmpd="sng">
            <a:solidFill>
              <a:srgbClr val="DDD6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49698" y="1551686"/>
            <a:ext cx="513397" cy="371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400"/>
              </a:lnSpc>
            </a:pPr>
            <a:r>
              <a:rPr lang="en-US" sz="2000" b="1" i="0" dirty="0">
                <a:solidFill>
                  <a:srgbClr val="7C3AED"/>
                </a:solidFill>
                <a:latin typeface="Noto Sans JP"/>
              </a:rPr>
              <a:t>CSS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737729" y="1593088"/>
            <a:ext cx="711199" cy="288925"/>
          </a:xfrm>
          <a:prstGeom prst="roundRect">
            <a:avLst>
              <a:gd name="adj" fmla="val 49956"/>
            </a:avLst>
          </a:prstGeom>
          <a:solidFill>
            <a:srgbClr val="7C3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864729" y="1656461"/>
            <a:ext cx="50292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ja-JP" sz="900" b="1" i="0" dirty="0">
                <a:solidFill>
                  <a:srgbClr val="FFFFFF"/>
                </a:solidFill>
                <a:latin typeface="Noto Sans JP"/>
                <a:ea typeface="Noto Sans JP"/>
              </a:rPr>
              <a:t>内装・服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49698" y="2075561"/>
            <a:ext cx="3849014" cy="238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560"/>
              </a:lnSpc>
            </a:pPr>
            <a:r>
              <a:rPr lang="ja-JP" sz="13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色・大きさ・余白を整える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962650" y="2605659"/>
            <a:ext cx="1473098" cy="81275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00750" y="2643759"/>
            <a:ext cx="1396898" cy="736550"/>
          </a:xfrm>
          <a:prstGeom prst="roundRect">
            <a:avLst>
              <a:gd name="adj" fmla="val 8621"/>
            </a:avLst>
          </a:prstGeom>
          <a:noFill/>
          <a:ln w="76200" cmpd="sng">
            <a:solidFill>
              <a:srgbClr val="C4B5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40323" y="2783332"/>
            <a:ext cx="698450" cy="101500"/>
          </a:xfrm>
          <a:prstGeom prst="roundRect">
            <a:avLst>
              <a:gd name="adj" fmla="val 49986"/>
            </a:avLst>
          </a:prstGeom>
          <a:solidFill>
            <a:srgbClr val="7C3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40323" y="2986405"/>
            <a:ext cx="1015898" cy="63400"/>
          </a:xfrm>
          <a:prstGeom prst="roundRect">
            <a:avLst>
              <a:gd name="adj" fmla="val 49978"/>
            </a:avLst>
          </a:prstGeom>
          <a:solidFill>
            <a:srgbClr val="CBD5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49698" y="3710432"/>
            <a:ext cx="3499195" cy="692149"/>
          </a:xfrm>
          <a:prstGeom prst="roundRect">
            <a:avLst>
              <a:gd name="adj" fmla="val 14678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8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54460" y="3715194"/>
            <a:ext cx="3489670" cy="682624"/>
          </a:xfrm>
          <a:prstGeom prst="roundRect">
            <a:avLst>
              <a:gd name="adj" fmla="val 14186"/>
            </a:avLst>
          </a:prstGeom>
          <a:noFill/>
          <a:ln w="9525" cmpd="sng">
            <a:solidFill>
              <a:srgbClr val="DDD6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86223" y="3830193"/>
            <a:ext cx="3232531" cy="435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650"/>
              </a:lnSpc>
            </a:pPr>
            <a:r>
              <a:rPr lang="en-US" sz="1100" b="0" i="0" dirty="0">
                <a:solidFill>
                  <a:srgbClr val="0F172A"/>
                </a:solidFill>
                <a:latin typeface="JetBrains Mono"/>
              </a:rPr>
              <a:t>h1 { color: purple; }</a:t>
            </a:r>
            <a:br/>
            <a:r>
              <a:rPr lang="en-US" sz="1100" b="0" i="0" dirty="0">
                <a:solidFill>
                  <a:srgbClr val="0F172A"/>
                </a:solidFill>
                <a:latin typeface="JetBrains Mono"/>
              </a:rPr>
              <a:t>p { margin: 16px; }</a:t>
            </a:r>
            <a:endParaRPr lang="en-US"/>
          </a:p>
          <a:p>
            <a:pPr algn="l">
              <a:lnSpc>
                <a:spcPts val="1650"/>
              </a:lnSpc>
            </a:pPr>
            <a:r>
              <a:rPr lang="en-US" sz="1400" dirty="0"/>
              <a:t/>
            </a:r>
            <a:r>
              <a:rPr lang="en-US" sz="1400" dirty="0"/>
              <a:t>p { margin: 16px; }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7773" y="4869688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ブラウザが2つを読み合わせ、Webページとして表示します。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3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81000"/>
            <a:ext cx="9108579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HTML：ページに「何があるか」を書く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951357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タグで、見出し・文章・リンクの</a:t>
            </a:r>
            <a:r>
              <a:rPr lang="ja-JP" sz="1100" b="1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意味と順序</a:t>
            </a: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を伝えます。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361948"/>
            <a:ext cx="3686175" cy="2810027"/>
          </a:xfrm>
          <a:prstGeom prst="roundRect">
            <a:avLst>
              <a:gd name="adj" fmla="val 4519"/>
            </a:avLst>
          </a:prstGeom>
          <a:solidFill>
            <a:srgbClr val="0F172A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60400" y="1570736"/>
            <a:ext cx="3235325" cy="885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2275"/>
              </a:lnSpc>
            </a:pPr>
            <a:r>
              <a:rPr lang="en-US" sz="1300" b="0" i="0" dirty="0">
                <a:solidFill>
                  <a:srgbClr val="7DD3FC"/>
                </a:solidFill>
                <a:latin typeface="JetBrains Mono"/>
              </a:rPr>
              <a:t>&lt;h1&gt;</a:t>
            </a:r>
            <a:r>
              <a:rPr lang="ja-JP" sz="1300" b="0" i="0" dirty="0">
                <a:solidFill>
                  <a:srgbClr val="FDE68A"/>
                </a:solidFill>
                <a:latin typeface="JetBrains Mono"/>
                <a:ea typeface="Noto Sans JP"/>
              </a:rPr>
              <a:t>おすすめメニュー</a:t>
            </a:r>
            <a:r>
              <a:rPr lang="ja-JP" sz="1300" b="0" i="0" dirty="0">
                <a:solidFill>
                  <a:srgbClr val="7DD3FC"/>
                </a:solidFill>
                <a:latin typeface="JetBrains Mono"/>
                <a:ea typeface="Noto Sans JP"/>
              </a:rPr>
              <a:t>&lt;/h1&gt;</a:t>
            </a:r>
            <a:br/>
            <a:r>
              <a:rPr lang="ja-JP" sz="1300" b="0" i="0" dirty="0">
                <a:solidFill>
                  <a:srgbClr val="7DD3FC"/>
                </a:solidFill>
                <a:latin typeface="JetBrains Mono"/>
                <a:ea typeface="Noto Sans JP"/>
              </a:rPr>
              <a:t>&lt;p&gt;</a:t>
            </a:r>
            <a:r>
              <a:rPr lang="ja-JP" sz="1300" b="0" i="0" dirty="0">
                <a:solidFill>
                  <a:srgbClr val="FDE68A"/>
                </a:solidFill>
                <a:latin typeface="JetBrains Mono"/>
                <a:ea typeface="Noto Sans JP"/>
              </a:rPr>
              <a:t>なめらかで濃厚なケーキです。</a:t>
            </a:r>
            <a:r>
              <a:rPr lang="ja-JP" sz="1300" b="0" i="0" dirty="0">
                <a:solidFill>
                  <a:srgbClr val="7DD3FC"/>
                </a:solidFill>
                <a:latin typeface="JetBrains Mono"/>
                <a:ea typeface="Noto Sans JP"/>
              </a:rPr>
              <a:t>&lt;/p&gt;</a:t>
            </a:r>
            <a:br/>
            <a:r>
              <a:rPr lang="ja-JP" sz="1300" b="0" i="0" dirty="0">
                <a:solidFill>
                  <a:srgbClr val="7DD3FC"/>
                </a:solidFill>
                <a:latin typeface="JetBrains Mono"/>
                <a:ea typeface="Noto Sans JP"/>
              </a:rPr>
              <a:t>&lt;a href="menu.html"&gt;</a:t>
            </a:r>
            <a:r>
              <a:rPr lang="ja-JP" sz="1300" b="0" i="0" dirty="0">
                <a:solidFill>
                  <a:srgbClr val="FDE68A"/>
                </a:solidFill>
                <a:latin typeface="JetBrains Mono"/>
                <a:ea typeface="Noto Sans JP"/>
              </a:rPr>
              <a:t>詳しく見る</a:t>
            </a:r>
            <a:r>
              <a:rPr lang="ja-JP" sz="1300" b="0" i="0" dirty="0">
                <a:solidFill>
                  <a:srgbClr val="7DD3FC"/>
                </a:solidFill>
                <a:latin typeface="JetBrains Mono"/>
                <a:ea typeface="Noto Sans JP"/>
              </a:rPr>
              <a:t>&lt;/a&gt;</a:t>
            </a:r>
            <a:endParaRPr lang="en-US"/>
          </a:p>
          <a:p>
            <a:pPr algn="l">
              <a:lnSpc>
                <a:spcPts val="2275"/>
              </a:lnSpc>
            </a:pPr>
            <a:r>
              <a:rPr lang="en-US" sz="1400" dirty="0"/>
              <a:t/>
            </a:r>
            <a:r>
              <a:rPr lang="en-US" sz="1400" dirty="0"/>
              <a:t>&lt;p&gt;なめらかで濃厚なケーキです。&lt;/p&gt;</a:t>
            </a:r>
            <a:endParaRPr lang="en-US"/>
          </a:p>
          <a:p>
            <a:pPr algn="l">
              <a:lnSpc>
                <a:spcPts val="2275"/>
              </a:lnSpc>
            </a:pPr>
            <a:r>
              <a:rPr lang="en-US" sz="1400" dirty="0"/>
              <a:t/>
            </a:r>
            <a:r>
              <a:rPr lang="en-US" sz="1400" dirty="0"/>
              <a:t>&lt;a href="menu.html"&gt;詳しく見る&lt;/a&gt;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4298950"/>
            <a:ext cx="942975" cy="288925"/>
          </a:xfrm>
          <a:prstGeom prst="roundRect">
            <a:avLst>
              <a:gd name="adj" fmla="val 49956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46100" y="4362323"/>
            <a:ext cx="785812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ja-JP" sz="900" b="1" i="0" dirty="0">
                <a:solidFill>
                  <a:srgbClr val="2563EB"/>
                </a:solidFill>
                <a:latin typeface="Noto Sans JP"/>
                <a:ea typeface="Noto Sans JP"/>
              </a:rPr>
              <a:t>h1＝大見出し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463548" y="4298950"/>
            <a:ext cx="647700" cy="288925"/>
          </a:xfrm>
          <a:prstGeom prst="roundRect">
            <a:avLst>
              <a:gd name="adj" fmla="val 49956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577848" y="4362323"/>
            <a:ext cx="46101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zh-CN" sz="900" b="1" i="0" dirty="0">
                <a:solidFill>
                  <a:srgbClr val="2563EB"/>
                </a:solidFill>
                <a:latin typeface="Noto Sans JP"/>
                <a:ea typeface="Noto Sans JP"/>
              </a:rPr>
              <a:t>p＝段落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200148" y="4298950"/>
            <a:ext cx="752475" cy="288925"/>
          </a:xfrm>
          <a:prstGeom prst="roundRect">
            <a:avLst>
              <a:gd name="adj" fmla="val 49956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314448" y="4362323"/>
            <a:ext cx="576262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ja-JP" sz="900" b="1" i="0" dirty="0">
                <a:solidFill>
                  <a:srgbClr val="2563EB"/>
                </a:solidFill>
                <a:latin typeface="Noto Sans JP"/>
                <a:ea typeface="Noto Sans JP"/>
              </a:rPr>
              <a:t>a＝リンク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424172" y="2774696"/>
            <a:ext cx="303847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640"/>
              </a:lnSpc>
            </a:pPr>
            <a:r>
              <a:rPr lang="en-US" sz="2200" b="0" i="0" dirty="0">
                <a:solidFill>
                  <a:srgbClr val="2563EB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4740021"/>
            <a:ext cx="9108579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ja-JP" sz="10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CSSがなくても、タグの種類に応じたブラウザ標準の見た目で表示されます。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06848" y="1361948"/>
            <a:ext cx="3705377" cy="3225698"/>
          </a:xfrm>
          <a:prstGeom prst="roundRect">
            <a:avLst>
              <a:gd name="adj" fmla="val 3937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11610" y="1366710"/>
            <a:ext cx="3695852" cy="3216173"/>
          </a:xfrm>
          <a:prstGeom prst="roundRect">
            <a:avLst>
              <a:gd name="adj" fmla="val 3800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16373" y="1371473"/>
            <a:ext cx="3686418" cy="253999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143373" y="1460246"/>
            <a:ext cx="76200" cy="76200"/>
          </a:xfrm>
          <a:prstGeom prst="roundRect">
            <a:avLst>
              <a:gd name="adj" fmla="val 49999"/>
            </a:avLst>
          </a:prstGeom>
          <a:solidFill>
            <a:srgbClr val="EF44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82946" y="1460246"/>
            <a:ext cx="76200" cy="76200"/>
          </a:xfrm>
          <a:prstGeom prst="roundRect">
            <a:avLst>
              <a:gd name="adj" fmla="val 49999"/>
            </a:avLst>
          </a:prstGeom>
          <a:solidFill>
            <a:srgbClr val="F59E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422519" y="1460246"/>
            <a:ext cx="76200" cy="76200"/>
          </a:xfrm>
          <a:prstGeom prst="roundRect">
            <a:avLst>
              <a:gd name="adj" fmla="val 49999"/>
            </a:avLst>
          </a:prstGeom>
          <a:solidFill>
            <a:srgbClr val="10B9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70246" y="1879219"/>
            <a:ext cx="3496411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880"/>
              </a:lnSpc>
            </a:pPr>
            <a:r>
              <a:rPr lang="ja-JP" sz="24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Times New Roman"/>
                <a:ea typeface="Noto Sans JP"/>
              </a:rPr>
              <a:t>おすすめメニュー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70246" y="2501519"/>
            <a:ext cx="3496411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ja-JP" sz="12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Times New Roman"/>
                <a:ea typeface="Noto Sans JP"/>
              </a:rPr>
              <a:t>なめらかで濃厚なケーキです。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70246" y="2853944"/>
            <a:ext cx="3496411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ja-JP" sz="1200" b="0" i="0" u="sng" dirty="0">
                <a:solidFill>
                  <a:srgbClr val="0000EE"/>
                </a:solidFill>
                <a:latin typeface="Times New Roman"/>
                <a:ea typeface="Noto Sans JP"/>
              </a:rPr>
              <a:t>詳しく見る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4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81000"/>
            <a:ext cx="9108579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CSS：ページを「どう見せるか」を決める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946150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「どの要素を」「どう変えるか」を、セレクタと宣言で指定します。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349248"/>
            <a:ext cx="4000500" cy="2254544"/>
          </a:xfrm>
          <a:prstGeom prst="roundRect">
            <a:avLst>
              <a:gd name="adj" fmla="val 5633"/>
            </a:avLst>
          </a:prstGeom>
          <a:solidFill>
            <a:srgbClr val="0F172A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60400" y="1532636"/>
            <a:ext cx="3549650" cy="1867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2080"/>
              </a:lnSpc>
            </a:pPr>
            <a:r>
              <a:rPr lang="en-US" sz="1300" b="0" i="0" dirty="0">
                <a:solidFill>
                  <a:srgbClr val="7DD3FC"/>
                </a:solidFill>
                <a:latin typeface="JetBrains Mono"/>
              </a:rPr>
              <a:t>h1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 {</a:t>
            </a:r>
            <a:br/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 </a:t>
            </a:r>
            <a:r>
              <a:rPr lang="en-US" sz="1300" b="0" i="0" dirty="0">
                <a:solidFill>
                  <a:srgbClr val="C4B5FD"/>
                </a:solidFill>
                <a:latin typeface="JetBrains Mono"/>
              </a:rPr>
              <a:t>color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: </a:t>
            </a:r>
            <a:r>
              <a:rPr lang="en-US" sz="1300" b="0" i="0" dirty="0">
                <a:solidFill>
                  <a:srgbClr val="FDE68A"/>
                </a:solidFill>
                <a:latin typeface="JetBrains Mono"/>
              </a:rPr>
              <a:t>tomato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;</a:t>
            </a:r>
            <a:br/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 </a:t>
            </a:r>
            <a:r>
              <a:rPr lang="en-US" sz="1300" b="0" i="0" dirty="0">
                <a:solidFill>
                  <a:srgbClr val="C4B5FD"/>
                </a:solidFill>
                <a:latin typeface="JetBrains Mono"/>
              </a:rPr>
              <a:t>text-align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: </a:t>
            </a:r>
            <a:r>
              <a:rPr lang="en-US" sz="1300" b="0" i="0" dirty="0">
                <a:solidFill>
                  <a:srgbClr val="FDE68A"/>
                </a:solidFill>
                <a:latin typeface="JetBrains Mono"/>
              </a:rPr>
              <a:t>center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;</a:t>
            </a:r>
            <a:br/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}</a:t>
            </a:r>
            <a:br/>
            <a:r>
              <a:rPr lang="en-US" sz="1300" b="0" i="0" dirty="0">
                <a:solidFill>
                  <a:srgbClr val="7DD3FC"/>
                </a:solidFill>
                <a:latin typeface="JetBrains Mono"/>
              </a:rPr>
              <a:t>p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 {</a:t>
            </a:r>
            <a:br/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 </a:t>
            </a:r>
            <a:r>
              <a:rPr lang="en-US" sz="1300" b="0" i="0" dirty="0">
                <a:solidFill>
                  <a:srgbClr val="C4B5FD"/>
                </a:solidFill>
                <a:latin typeface="JetBrains Mono"/>
              </a:rPr>
              <a:t>font-size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: </a:t>
            </a:r>
            <a:r>
              <a:rPr lang="en-US" sz="1300" b="0" i="0" dirty="0">
                <a:solidFill>
                  <a:srgbClr val="FDE68A"/>
                </a:solidFill>
                <a:latin typeface="JetBrains Mono"/>
              </a:rPr>
              <a:t>18px</a:t>
            </a:r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;</a:t>
            </a:r>
            <a:br/>
            <a:r>
              <a:rPr lang="en-US" sz="1300" b="0" i="0" dirty="0">
                <a:solidFill>
                  <a:srgbClr val="E2E8F0"/>
                </a:solidFill>
                <a:latin typeface="JetBrains Mono"/>
              </a:rPr>
              <a:t>}</a:t>
            </a:r>
            <a:endParaRPr lang="en-US"/>
          </a:p>
          <a:p>
            <a:pPr algn="l">
              <a:lnSpc>
                <a:spcPts val="2080"/>
              </a:lnSpc>
            </a:pPr>
            <a:r>
              <a:rPr lang="en-US" sz="1400" dirty="0"/>
              <a:t/>
            </a:r>
            <a:r>
              <a:rPr lang="en-US" sz="1400" dirty="0"/>
              <a:t> color: tomato;</a:t>
            </a:r>
            <a:endParaRPr lang="en-US"/>
          </a:p>
          <a:p>
            <a:pPr algn="l">
              <a:lnSpc>
                <a:spcPts val="2080"/>
              </a:lnSpc>
            </a:pPr>
            <a:r>
              <a:rPr lang="en-US" sz="1400" dirty="0"/>
              <a:t/>
            </a:r>
            <a:r>
              <a:rPr lang="en-US" sz="1400" dirty="0"/>
              <a:t> text-align: center;</a:t>
            </a:r>
            <a:endParaRPr lang="en-US"/>
          </a:p>
          <a:p>
            <a:pPr algn="l">
              <a:lnSpc>
                <a:spcPts val="2080"/>
              </a:lnSpc>
            </a:pPr>
            <a:r>
              <a:rPr lang="en-US" sz="1400" dirty="0"/>
              <a:t/>
            </a:r>
            <a:r>
              <a:rPr lang="en-US" sz="1400" dirty="0"/>
              <a:t>}</a:t>
            </a:r>
            <a:endParaRPr lang="en-US"/>
          </a:p>
          <a:p>
            <a:pPr algn="l">
              <a:lnSpc>
                <a:spcPts val="2080"/>
              </a:lnSpc>
            </a:pPr>
            <a:r>
              <a:rPr lang="en-US" sz="1400" dirty="0"/>
              <a:t/>
            </a:r>
            <a:r>
              <a:rPr lang="en-US" sz="1400" dirty="0"/>
              <a:t>p {</a:t>
            </a:r>
            <a:endParaRPr lang="en-US"/>
          </a:p>
          <a:p>
            <a:pPr algn="l">
              <a:lnSpc>
                <a:spcPts val="2080"/>
              </a:lnSpc>
            </a:pPr>
            <a:r>
              <a:rPr lang="en-US" sz="1400" dirty="0"/>
              <a:t/>
            </a:r>
            <a:r>
              <a:rPr lang="en-US" sz="1400" dirty="0"/>
              <a:t> font-size: 18px;</a:t>
            </a:r>
            <a:endParaRPr lang="en-US"/>
          </a:p>
          <a:p>
            <a:pPr algn="l">
              <a:lnSpc>
                <a:spcPts val="2080"/>
              </a:lnSpc>
            </a:pPr>
            <a:r>
              <a:rPr lang="en-US" sz="1400" dirty="0"/>
              <a:t/>
            </a:r>
            <a:r>
              <a:rPr lang="en-US" sz="1400" dirty="0"/>
              <a:t>}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730625"/>
            <a:ext cx="1274365" cy="501649"/>
          </a:xfrm>
          <a:prstGeom prst="roundRect">
            <a:avLst>
              <a:gd name="adj" fmla="val 20253"/>
            </a:avLst>
          </a:prstGeom>
          <a:solidFill>
            <a:srgbClr val="DBE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0573" y="3811524"/>
            <a:ext cx="1102868" cy="331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>
              <a:lnSpc>
                <a:spcPts val="1080"/>
              </a:lnSpc>
            </a:pPr>
            <a:r>
              <a:rPr lang="en-US" sz="900" b="1" i="0" dirty="0">
                <a:solidFill>
                  <a:srgbClr val="2563EB"/>
                </a:solidFill>
                <a:latin typeface="Noto Sans JP"/>
              </a:rPr>
              <a:t>h1</a:t>
            </a:r>
            <a:br/>
            <a:r>
              <a:rPr lang="ja-JP" sz="900" b="1" i="0" dirty="0">
                <a:solidFill>
                  <a:srgbClr val="2563EB"/>
                </a:solidFill>
                <a:latin typeface="Noto Sans JP"/>
                <a:ea typeface="Noto Sans JP"/>
              </a:rPr>
              <a:t>セレクタ</a:t>
            </a:r>
            <a:endParaRPr lang="en-US"/>
          </a:p>
          <a:p>
            <a:pPr algn="ctr">
              <a:lnSpc>
                <a:spcPts val="1080"/>
              </a:lnSpc>
            </a:pPr>
            <a:r>
              <a:rPr lang="en-US" sz="1400" dirty="0"/>
              <a:t/>
            </a:r>
            <a:r>
              <a:rPr lang="en-US" sz="1400" dirty="0"/>
              <a:t>セレクタ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794891" y="3730625"/>
            <a:ext cx="1274365" cy="501649"/>
          </a:xfrm>
          <a:prstGeom prst="roundRect">
            <a:avLst>
              <a:gd name="adj" fmla="val 20253"/>
            </a:avLst>
          </a:prstGeom>
          <a:solidFill>
            <a:srgbClr val="EDE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883664" y="3811524"/>
            <a:ext cx="1102868" cy="331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>
              <a:lnSpc>
                <a:spcPts val="1080"/>
              </a:lnSpc>
            </a:pPr>
            <a:r>
              <a:rPr lang="en-US" sz="900" b="1" i="0" dirty="0">
                <a:solidFill>
                  <a:srgbClr val="7C3AED"/>
                </a:solidFill>
                <a:latin typeface="Noto Sans JP"/>
              </a:rPr>
              <a:t>color</a:t>
            </a:r>
            <a:br/>
            <a:r>
              <a:rPr lang="ja-JP" sz="900" b="1" i="0" dirty="0">
                <a:solidFill>
                  <a:srgbClr val="7C3AED"/>
                </a:solidFill>
                <a:latin typeface="Noto Sans JP"/>
                <a:ea typeface="Noto Sans JP"/>
              </a:rPr>
              <a:t>プロパティ</a:t>
            </a:r>
            <a:endParaRPr lang="en-US"/>
          </a:p>
          <a:p>
            <a:pPr algn="ctr">
              <a:lnSpc>
                <a:spcPts val="1080"/>
              </a:lnSpc>
            </a:pPr>
            <a:r>
              <a:rPr lang="en-US" sz="1400" dirty="0"/>
              <a:t/>
            </a:r>
            <a:r>
              <a:rPr lang="en-US" sz="1400" dirty="0"/>
              <a:t>プロパティ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157982" y="3730625"/>
            <a:ext cx="1274365" cy="501649"/>
          </a:xfrm>
          <a:prstGeom prst="roundRect">
            <a:avLst>
              <a:gd name="adj" fmla="val 20253"/>
            </a:avLst>
          </a:prstGeom>
          <a:solidFill>
            <a:srgbClr val="FEF3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246882" y="3811524"/>
            <a:ext cx="1102868" cy="331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>
              <a:lnSpc>
                <a:spcPts val="1080"/>
              </a:lnSpc>
            </a:pPr>
            <a:r>
              <a:rPr lang="en-US" sz="900" b="1" i="0" dirty="0">
                <a:solidFill>
                  <a:srgbClr val="92400E"/>
                </a:solidFill>
                <a:latin typeface="Noto Sans JP"/>
              </a:rPr>
              <a:t>tomato</a:t>
            </a:r>
            <a:br/>
            <a:r>
              <a:rPr lang="zh-CN" sz="900" b="1" i="0" dirty="0">
                <a:solidFill>
                  <a:srgbClr val="92400E"/>
                </a:solidFill>
                <a:latin typeface="Noto Sans JP"/>
                <a:ea typeface="Noto Sans JP"/>
              </a:rPr>
              <a:t>値</a:t>
            </a:r>
            <a:endParaRPr lang="en-US"/>
          </a:p>
          <a:p>
            <a:pPr algn="ctr">
              <a:lnSpc>
                <a:spcPts val="1080"/>
              </a:lnSpc>
            </a:pPr>
            <a:r>
              <a:rPr lang="en-US" sz="1400" dirty="0"/>
              <a:t/>
            </a:r>
            <a:r>
              <a:rPr lang="en-US" sz="1400" dirty="0"/>
              <a:t>値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60900" y="1349248"/>
            <a:ext cx="4051595" cy="3365653"/>
          </a:xfrm>
          <a:prstGeom prst="roundRect">
            <a:avLst>
              <a:gd name="adj" fmla="val 3773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65662" y="1354010"/>
            <a:ext cx="4042070" cy="3356128"/>
          </a:xfrm>
          <a:prstGeom prst="roundRect">
            <a:avLst>
              <a:gd name="adj" fmla="val 3642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86198" y="1574546"/>
            <a:ext cx="3960774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zh-CN" sz="900" b="1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実行結果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706162" y="1939671"/>
            <a:ext cx="3960774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ja-JP" sz="2500" b="1" i="0" dirty="0">
                <a:solidFill>
                  <a:srgbClr val="FF6347"/>
                </a:solidFill>
                <a:latin typeface="Noto Sans JP"/>
                <a:ea typeface="Noto Sans JP"/>
              </a:rPr>
              <a:t>カフェ こもれび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86198" y="2685796"/>
            <a:ext cx="3960774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20"/>
              </a:lnSpc>
            </a:pPr>
            <a:r>
              <a:rPr lang="ja-JP" sz="135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手作りケーキとコーヒーのお店です。</a:t>
            </a:r>
            <a:endParaRPr lang="en-US"/>
          </a:p>
        </p:txBody>
      </p:sp>
      <p:cxnSp xmlns:a="http://schemas.openxmlformats.org/drawingml/2006/main" xmlns:p="http://schemas.openxmlformats.org/presentationml/2006/main">
        <p:nvCxnSpPr>
          <p:cNvPr id="18" name="Straight Connector 7">
            <a:extLst>
              <a:ext uri="{FF2B5EF4-FFF2-40B4-BE49-F238E27FC236}">
                <a16:creationId xmlns:a16="http://schemas.microsoft.com/office/drawing/2014/main" id="{07140A32-94A2-3494-976F-5BA2F17FCD02}"/>
              </a:ext>
            </a:extLst>
          </p:cNvPr>
          <p:cNvCxnSpPr/>
          <p:nvPr/>
        </p:nvCxnSpPr>
        <p:spPr>
          <a:xfrm flipH="0" flipV="0">
            <a:off x="4886198" y="3217481"/>
            <a:ext cx="3600745" cy="127"/>
          </a:xfrm>
          <a:prstGeom prst="line">
            <a:avLst/>
          </a:prstGeom>
          <a:ln w="9525" cmpd="sng">
            <a:solidFill>
              <a:srgbClr val="CBD5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xmlns:a="http://schemas.openxmlformats.org/drawingml/2006/main" xmlns:p="http://schemas.openxmlformats.org/presentationml/2006/main">
        <p:nvSpPr>
          <p:cNvPr id="1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86198" y="3379470"/>
            <a:ext cx="3960774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en-US" sz="1000" b="1" i="0" dirty="0">
                <a:solidFill>
                  <a:srgbClr val="EF4444"/>
                </a:solidFill>
                <a:latin typeface="Noto Sans JP"/>
              </a:rPr>
              <a:t>color</a:t>
            </a:r>
            <a:r>
              <a:rPr lang="en-US" sz="1000" b="0" i="0" dirty="0">
                <a:solidFill>
                  <a:srgbClr val="0F172A"/>
                </a:solidFill>
                <a:latin typeface="Noto Sans JP"/>
              </a:rPr>
              <a:t> </a:t>
            </a:r>
            <a:r>
              <a:rPr lang="en-US" sz="1000" b="0" i="0" dirty="0">
                <a:solidFill>
                  <a:srgbClr val="0F172A"/>
                </a:solidFill>
                <a:latin typeface="Arial"/>
              </a:rPr>
              <a:t>→</a:t>
            </a:r>
            <a:r>
              <a:rPr lang="ja-JP" sz="10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 見出しがトマト色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86198" y="3649345"/>
            <a:ext cx="3960774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en-US" sz="1000" b="1" i="0" dirty="0">
                <a:solidFill>
                  <a:srgbClr val="7C3AED"/>
                </a:solidFill>
                <a:latin typeface="Noto Sans JP"/>
              </a:rPr>
              <a:t>text-align</a:t>
            </a:r>
            <a:r>
              <a:rPr lang="en-US" sz="1000" b="0" i="0" dirty="0">
                <a:solidFill>
                  <a:srgbClr val="0F172A"/>
                </a:solidFill>
                <a:latin typeface="Noto Sans JP"/>
              </a:rPr>
              <a:t> </a:t>
            </a:r>
            <a:r>
              <a:rPr lang="en-US" sz="1000" b="0" i="0" dirty="0">
                <a:solidFill>
                  <a:srgbClr val="0F172A"/>
                </a:solidFill>
                <a:latin typeface="Arial"/>
              </a:rPr>
              <a:t>→</a:t>
            </a:r>
            <a:r>
              <a:rPr lang="ja-JP" sz="10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 中央ぞろえ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86198" y="3919093"/>
            <a:ext cx="3960774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en-US" sz="1000" b="1" i="0" dirty="0">
                <a:solidFill>
                  <a:srgbClr val="2563EB"/>
                </a:solidFill>
                <a:latin typeface="Noto Sans JP"/>
              </a:rPr>
              <a:t>font-size</a:t>
            </a:r>
            <a:r>
              <a:rPr lang="en-US" sz="1000" b="0" i="0" dirty="0">
                <a:solidFill>
                  <a:srgbClr val="0F172A"/>
                </a:solidFill>
                <a:latin typeface="Noto Sans JP"/>
              </a:rPr>
              <a:t> </a:t>
            </a:r>
            <a:r>
              <a:rPr lang="en-US" sz="1000" b="0" i="0" dirty="0">
                <a:solidFill>
                  <a:srgbClr val="0F172A"/>
                </a:solidFill>
                <a:latin typeface="Arial"/>
              </a:rPr>
              <a:t>→</a:t>
            </a:r>
            <a:r>
              <a:rPr lang="ja-JP" sz="10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 本文が18px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5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55600"/>
            <a:ext cx="9108579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同じHTMLでも、CSSでここまで変わる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895223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内容はHTMLのまま。CSSを足すと、印象と読みやすさが変わります。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260221"/>
            <a:ext cx="3775277" cy="3111499"/>
          </a:xfrm>
          <a:prstGeom prst="roundRect">
            <a:avLst>
              <a:gd name="adj" fmla="val 4081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6562" y="1264983"/>
            <a:ext cx="3765752" cy="3101974"/>
          </a:xfrm>
          <a:prstGeom prst="roundRect">
            <a:avLst>
              <a:gd name="adj" fmla="val 3940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298" y="1434846"/>
            <a:ext cx="764857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ja-JP" sz="14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CSSなし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346577" y="1482471"/>
            <a:ext cx="75438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ja-JP" sz="9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ブラウザ標準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1060" y="1823783"/>
            <a:ext cx="3416503" cy="1387373"/>
          </a:xfrm>
          <a:prstGeom prst="rect">
            <a:avLst/>
          </a:prstGeom>
          <a:solidFill>
            <a:srgbClr val="000000">
              <a:alpha val="0"/>
            </a:srgbClr>
          </a:solidFill>
          <a:ln w="9525" cmpd="sng"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68223" y="1980946"/>
            <a:ext cx="3412451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280"/>
              </a:lnSpc>
            </a:pPr>
            <a:r>
              <a:rPr lang="ja-JP" sz="19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Times New Roman"/>
                <a:ea typeface="Noto Sans JP"/>
              </a:rPr>
              <a:t>カフェ こもれび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68223" y="2431669"/>
            <a:ext cx="3412451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Times New Roman"/>
                <a:ea typeface="Noto Sans JP"/>
              </a:rPr>
              <a:t>手作りケーキとコーヒーのお店です。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298" y="3342767"/>
            <a:ext cx="3426028" cy="578346"/>
          </a:xfrm>
          <a:prstGeom prst="roundRect">
            <a:avLst>
              <a:gd name="adj" fmla="val 15371"/>
            </a:avLst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20598" y="3442589"/>
            <a:ext cx="3203829" cy="364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378"/>
              </a:lnSpc>
            </a:pPr>
            <a:r>
              <a:rPr lang="ja-JP" sz="95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JetBrains Mono"/>
                <a:ea typeface="Noto Sans JP"/>
              </a:rPr>
              <a:t>&lt;h1&gt;カフェ こもれび&lt;/h1&gt;</a:t>
            </a:r>
            <a:br/>
            <a:r>
              <a:rPr lang="ja-JP" sz="95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JetBrains Mono"/>
                <a:ea typeface="Noto Sans JP"/>
              </a:rPr>
              <a:t>&lt;p&gt;手作りケーキとコーヒーのお店です。&lt;/p&gt;</a:t>
            </a:r>
            <a:endParaRPr lang="en-US"/>
          </a:p>
          <a:p>
            <a:pPr algn="l">
              <a:lnSpc>
                <a:spcPts val="1378"/>
              </a:lnSpc>
            </a:pPr>
            <a:r>
              <a:rPr lang="en-US" sz="1400" dirty="0"/>
              <a:t/>
            </a:r>
            <a:r>
              <a:rPr lang="en-US" sz="1400" dirty="0"/>
              <a:t>&lt;p&gt;手作りケーキとコーヒーのお店です。&lt;/p&gt;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436999" y="2615946"/>
            <a:ext cx="303847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640"/>
              </a:lnSpc>
            </a:pPr>
            <a:r>
              <a:rPr lang="en-US" sz="2200" b="0" i="0" dirty="0">
                <a:solidFill>
                  <a:srgbClr val="2563EB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43348" y="1260221"/>
            <a:ext cx="3768928" cy="3111398"/>
          </a:xfrm>
          <a:prstGeom prst="roundRect">
            <a:avLst>
              <a:gd name="adj" fmla="val 4081"/>
            </a:avLst>
          </a:prstGeom>
          <a:solidFill>
            <a:srgbClr val="FFFFFF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52873" y="1269746"/>
            <a:ext cx="3749878" cy="3092348"/>
          </a:xfrm>
          <a:prstGeom prst="roundRect">
            <a:avLst>
              <a:gd name="adj" fmla="val 3798"/>
            </a:avLst>
          </a:prstGeom>
          <a:noFill/>
          <a:ln w="19050" cmpd="sng">
            <a:solidFill>
              <a:srgbClr val="2563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114798" y="1431671"/>
            <a:ext cx="764857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ja-JP" sz="1400" b="1" i="0" dirty="0">
                <a:solidFill>
                  <a:srgbClr val="2563EB"/>
                </a:solidFill>
                <a:latin typeface="Noto Sans JP"/>
                <a:ea typeface="Noto Sans JP"/>
              </a:rPr>
              <a:t>CSSあり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988300" y="1479296"/>
            <a:ext cx="607695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ja-JP" sz="900" b="1" i="0" dirty="0">
                <a:solidFill>
                  <a:srgbClr val="2563EB"/>
                </a:solidFill>
                <a:latin typeface="Noto Sans JP"/>
                <a:ea typeface="Noto Sans JP"/>
              </a:rPr>
              <a:t>同じHTML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114798" y="1815846"/>
            <a:ext cx="3426028" cy="1396898"/>
          </a:xfrm>
          <a:prstGeom prst="roundRect">
            <a:avLst>
              <a:gd name="adj" fmla="val 7273"/>
            </a:avLst>
          </a:prstGeom>
          <a:solidFill>
            <a:srgbClr val="FFF8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0571" y="2031619"/>
            <a:ext cx="3293846" cy="333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160"/>
              </a:lnSpc>
            </a:pPr>
            <a:r>
              <a:rPr lang="ja-JP" sz="1800" b="1" i="0" dirty="0">
                <a:solidFill>
                  <a:srgbClr val="7A3E1D"/>
                </a:solidFill>
                <a:latin typeface="Noto Sans JP"/>
                <a:ea typeface="Noto Sans JP"/>
              </a:rPr>
              <a:t>カフェ こもれび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0571" y="2491994"/>
            <a:ext cx="3293846" cy="19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60"/>
              </a:lnSpc>
            </a:pPr>
            <a:r>
              <a:rPr lang="ja-JP" sz="1050" b="0" i="0" dirty="0">
                <a:ln w="1905">
                  <a:solidFill>
                    <a:srgbClr val="555555">
                      <a:alpha val="20000"/>
                    </a:srgbClr>
                  </a:solidFill>
                </a:ln>
                <a:solidFill>
                  <a:srgbClr val="555555"/>
                </a:solidFill>
                <a:latin typeface="Noto Sans JP"/>
                <a:ea typeface="Noto Sans JP"/>
              </a:rPr>
              <a:t>手作りケーキとコーヒーのお店です。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114798" y="3339719"/>
            <a:ext cx="3426028" cy="928092"/>
          </a:xfrm>
          <a:prstGeom prst="roundRect">
            <a:avLst>
              <a:gd name="adj" fmla="val 9578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29098" y="3454019"/>
            <a:ext cx="274955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377"/>
              </a:lnSpc>
            </a:pPr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body { background: #fff8ee; padding: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29098" y="3628898"/>
            <a:ext cx="53975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377"/>
              </a:lnSpc>
            </a:pPr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24px; }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4524121"/>
            <a:ext cx="8280501" cy="403225"/>
          </a:xfrm>
          <a:prstGeom prst="roundRect">
            <a:avLst>
              <a:gd name="adj" fmla="val 25196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85413" y="4625594"/>
            <a:ext cx="877329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320"/>
              </a:lnSpc>
            </a:pPr>
            <a:r>
              <a:rPr lang="zh-CN" sz="1100" b="1" i="0" dirty="0">
                <a:solidFill>
                  <a:srgbClr val="2563EB"/>
                </a:solidFill>
                <a:latin typeface="Noto Sans JP"/>
                <a:ea typeface="Noto Sans JP"/>
              </a:rPr>
              <a:t>HTML＝内容 ／ CSS＝印象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6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68173"/>
            <a:ext cx="9108579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よく使うCSSプロパティ 4選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920623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色・文字・背景・余白を変えるだけで、基本のデザインができます。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311148"/>
            <a:ext cx="1965527" cy="3391000"/>
          </a:xfrm>
          <a:prstGeom prst="roundRect">
            <a:avLst>
              <a:gd name="adj" fmla="val 6461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6562" y="1315910"/>
            <a:ext cx="1956002" cy="3381475"/>
          </a:xfrm>
          <a:prstGeom prst="roundRect">
            <a:avLst>
              <a:gd name="adj" fmla="val 6249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298" y="1485773"/>
            <a:ext cx="355550" cy="63400"/>
          </a:xfrm>
          <a:prstGeom prst="roundRect">
            <a:avLst>
              <a:gd name="adj" fmla="val 49978"/>
            </a:avLst>
          </a:prstGeom>
          <a:solidFill>
            <a:srgbClr val="EF44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298" y="1676146"/>
            <a:ext cx="1777961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en-US" sz="1400" b="1" i="0" dirty="0">
                <a:solidFill>
                  <a:srgbClr val="0F172A"/>
                </a:solidFill>
                <a:latin typeface="Noto Sans JP"/>
              </a:rPr>
              <a:t>color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298" y="1983994"/>
            <a:ext cx="1777961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ja-JP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文字の色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298" y="2291969"/>
            <a:ext cx="1616472" cy="339724"/>
          </a:xfrm>
          <a:prstGeom prst="roundRect">
            <a:avLst>
              <a:gd name="adj" fmla="val 22429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07771" y="2380742"/>
            <a:ext cx="1554581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color: tomato;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957326" y="2972816"/>
            <a:ext cx="1005840" cy="333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160"/>
              </a:lnSpc>
            </a:pPr>
            <a:r>
              <a:rPr lang="ja-JP" sz="1800" b="1" i="0" dirty="0">
                <a:solidFill>
                  <a:srgbClr val="FF6347"/>
                </a:solidFill>
                <a:latin typeface="Noto Sans JP"/>
                <a:ea typeface="Noto Sans JP"/>
              </a:rPr>
              <a:t>お知らせ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5481" y="3647440"/>
            <a:ext cx="1777961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080"/>
              </a:lnSpc>
            </a:pPr>
            <a:r>
              <a:rPr lang="ja-JP" sz="9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文字が赤系に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536825" y="1311148"/>
            <a:ext cx="1965527" cy="3391000"/>
          </a:xfrm>
          <a:prstGeom prst="roundRect">
            <a:avLst>
              <a:gd name="adj" fmla="val 6461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541587" y="1315910"/>
            <a:ext cx="1956002" cy="3381475"/>
          </a:xfrm>
          <a:prstGeom prst="roundRect">
            <a:avLst>
              <a:gd name="adj" fmla="val 6249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711323" y="1485773"/>
            <a:ext cx="355550" cy="63400"/>
          </a:xfrm>
          <a:prstGeom prst="roundRect">
            <a:avLst>
              <a:gd name="adj" fmla="val 49978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711323" y="1676146"/>
            <a:ext cx="1777961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en-US" sz="1400" b="1" i="0" dirty="0">
                <a:solidFill>
                  <a:srgbClr val="0F172A"/>
                </a:solidFill>
                <a:latin typeface="Noto Sans JP"/>
              </a:rPr>
              <a:t>font-size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711323" y="1983994"/>
            <a:ext cx="1777961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ja-JP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文字の大きさ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711323" y="2291969"/>
            <a:ext cx="1616472" cy="339724"/>
          </a:xfrm>
          <a:prstGeom prst="roundRect">
            <a:avLst>
              <a:gd name="adj" fmla="val 22429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812796" y="2380742"/>
            <a:ext cx="1554581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font-size: 20px;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138424" y="3001391"/>
            <a:ext cx="838200" cy="276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800"/>
              </a:lnSpc>
            </a:pPr>
            <a:r>
              <a:rPr lang="ja-JP" sz="15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お知らせ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630506" y="3647440"/>
            <a:ext cx="1777961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080"/>
              </a:lnSpc>
            </a:pPr>
            <a:r>
              <a:rPr lang="ja-JP" sz="9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pxは画面上の単位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41850" y="1311148"/>
            <a:ext cx="1965527" cy="3391000"/>
          </a:xfrm>
          <a:prstGeom prst="roundRect">
            <a:avLst>
              <a:gd name="adj" fmla="val 6461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46612" y="1315910"/>
            <a:ext cx="1956002" cy="3381475"/>
          </a:xfrm>
          <a:prstGeom prst="roundRect">
            <a:avLst>
              <a:gd name="adj" fmla="val 6249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16348" y="1485773"/>
            <a:ext cx="355550" cy="63400"/>
          </a:xfrm>
          <a:prstGeom prst="roundRect">
            <a:avLst>
              <a:gd name="adj" fmla="val 49978"/>
            </a:avLst>
          </a:prstGeom>
          <a:solidFill>
            <a:srgbClr val="F59E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16348" y="1676146"/>
            <a:ext cx="1777961" cy="238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560"/>
              </a:lnSpc>
            </a:pPr>
            <a:r>
              <a:rPr lang="en-US" sz="1300" b="1" i="0" dirty="0">
                <a:solidFill>
                  <a:srgbClr val="0F172A"/>
                </a:solidFill>
                <a:latin typeface="Noto Sans JP"/>
              </a:rPr>
              <a:t>background-color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16348" y="1964944"/>
            <a:ext cx="1777961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zh-CN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背景色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8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16348" y="2272919"/>
            <a:ext cx="1616472" cy="501649"/>
          </a:xfrm>
          <a:prstGeom prst="roundRect">
            <a:avLst>
              <a:gd name="adj" fmla="val 15189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17821" y="2353183"/>
            <a:ext cx="1419606" cy="332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background-color:</a:t>
            </a:r>
            <a:br/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#ffe8c9;</a:t>
            </a:r>
            <a:endParaRPr lang="en-US"/>
          </a:p>
          <a:p>
            <a:pPr algn="l">
              <a:lnSpc>
                <a:spcPts val="1140"/>
              </a:lnSpc>
            </a:pPr>
            <a:r>
              <a:rPr lang="en-US" sz="1400" dirty="0"/>
              <a:t/>
            </a:r>
            <a:r>
              <a:rPr lang="en-US" sz="1400" dirty="0"/>
              <a:t>#ffe8c9;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16348" y="2901442"/>
            <a:ext cx="1616278" cy="888950"/>
          </a:xfrm>
          <a:prstGeom prst="roundRect">
            <a:avLst>
              <a:gd name="adj" fmla="val 10000"/>
            </a:avLst>
          </a:prstGeom>
          <a:solidFill>
            <a:srgbClr val="FFE8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19776" y="3231515"/>
            <a:ext cx="67056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ja-JP" sz="12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お知らせ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2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746875" y="1311148"/>
            <a:ext cx="1965527" cy="3391000"/>
          </a:xfrm>
          <a:prstGeom prst="roundRect">
            <a:avLst>
              <a:gd name="adj" fmla="val 6461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751637" y="1315910"/>
            <a:ext cx="1956002" cy="3381475"/>
          </a:xfrm>
          <a:prstGeom prst="roundRect">
            <a:avLst>
              <a:gd name="adj" fmla="val 6249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21373" y="1485773"/>
            <a:ext cx="355550" cy="63400"/>
          </a:xfrm>
          <a:prstGeom prst="roundRect">
            <a:avLst>
              <a:gd name="adj" fmla="val 49978"/>
            </a:avLst>
          </a:prstGeom>
          <a:solidFill>
            <a:srgbClr val="7C3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21373" y="1676146"/>
            <a:ext cx="1777961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en-US" sz="1400" b="1" i="0" dirty="0">
                <a:solidFill>
                  <a:srgbClr val="0F172A"/>
                </a:solidFill>
                <a:latin typeface="Noto Sans JP"/>
              </a:rPr>
              <a:t>margin / padding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21373" y="1983994"/>
            <a:ext cx="1777961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ja-JP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外側 / 内側の余白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21373" y="2291969"/>
            <a:ext cx="1616472" cy="501649"/>
          </a:xfrm>
          <a:prstGeom prst="roundRect">
            <a:avLst>
              <a:gd name="adj" fmla="val 15189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022846" y="2372233"/>
            <a:ext cx="1419606" cy="332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margin: 8px;</a:t>
            </a:r>
            <a:br/>
            <a:r>
              <a:rPr lang="en-US" sz="950" b="0" i="0" dirty="0">
                <a:solidFill>
                  <a:srgbClr val="E2E8F0"/>
                </a:solidFill>
                <a:latin typeface="JetBrains Mono"/>
              </a:rPr>
              <a:t>padding: 12px;</a:t>
            </a:r>
            <a:endParaRPr lang="en-US"/>
          </a:p>
          <a:p>
            <a:pPr algn="l">
              <a:lnSpc>
                <a:spcPts val="1140"/>
              </a:lnSpc>
            </a:pPr>
            <a:r>
              <a:rPr lang="en-US" sz="1400" dirty="0"/>
              <a:t/>
            </a:r>
            <a:r>
              <a:rPr lang="en-US" sz="1400" dirty="0"/>
              <a:t>padding: 12px;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84746" y="2920492"/>
            <a:ext cx="1489471" cy="638175"/>
          </a:xfrm>
          <a:prstGeom prst="rect">
            <a:avLst/>
          </a:prstGeom>
          <a:solidFill>
            <a:srgbClr val="EDE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989508" y="2925254"/>
            <a:ext cx="1479946" cy="628650"/>
          </a:xfrm>
          <a:prstGeom prst="rect">
            <a:avLst/>
          </a:prstGeom>
          <a:noFill/>
          <a:ln w="9525" cmpd="sng">
            <a:solidFill>
              <a:srgbClr val="7C3AED"/>
            </a:solidFill>
            <a:custDash>
              <a:ds d="300000" sp="200000"/>
            </a:custDash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108571" y="3044317"/>
            <a:ext cx="1241821" cy="390525"/>
          </a:xfrm>
          <a:prstGeom prst="roundRect">
            <a:avLst>
              <a:gd name="adj" fmla="val 13008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172210" y="3158617"/>
            <a:ext cx="1114526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080"/>
              </a:lnSpc>
            </a:pPr>
            <a:r>
              <a:rPr lang="zh-CN" sz="9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文字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840556" y="3634867"/>
            <a:ext cx="1777961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020"/>
              </a:lnSpc>
            </a:pPr>
            <a:r>
              <a:rPr lang="zh-CN" sz="8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外＝margin／内＝padding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7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81000"/>
            <a:ext cx="9108579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CSSを書くまでの3ステップ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946150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class名が、HTMLとCSSをつなぐ共通の目印になります。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361948"/>
            <a:ext cx="2404818" cy="3022753"/>
          </a:xfrm>
          <a:prstGeom prst="roundRect">
            <a:avLst>
              <a:gd name="adj" fmla="val 5281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6562" y="1366710"/>
            <a:ext cx="2395293" cy="3013228"/>
          </a:xfrm>
          <a:prstGeom prst="roundRect">
            <a:avLst>
              <a:gd name="adj" fmla="val 5103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8998" y="1549146"/>
            <a:ext cx="355550" cy="355550"/>
          </a:xfrm>
          <a:prstGeom prst="roundRect">
            <a:avLst>
              <a:gd name="adj" fmla="val 49999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53872" y="1612519"/>
            <a:ext cx="94297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1" i="0" dirty="0">
                <a:solidFill>
                  <a:srgbClr val="FFFFFF"/>
                </a:solidFill>
                <a:latin typeface="Noto Sans JP"/>
              </a:rPr>
              <a:t>1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8998" y="2031619"/>
            <a:ext cx="2233244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ja-JP" sz="14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HTML要素を用意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8998" y="2352167"/>
            <a:ext cx="2233244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ja-JP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まず、表示する文章を書きます。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8998" y="2710942"/>
            <a:ext cx="2030259" cy="444350"/>
          </a:xfrm>
          <a:prstGeom prst="roundRect">
            <a:avLst>
              <a:gd name="adj" fmla="val 20006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45871" y="2837815"/>
            <a:ext cx="1953844" cy="190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500"/>
              </a:lnSpc>
            </a:pPr>
            <a:r>
              <a:rPr lang="ja-JP" sz="1000" b="0" i="0" dirty="0">
                <a:ln w="1905">
                  <a:solidFill>
                    <a:srgbClr val="E2E8F0">
                      <a:alpha val="20000"/>
                    </a:srgbClr>
                  </a:solidFill>
                </a:ln>
                <a:solidFill>
                  <a:srgbClr val="E2E8F0"/>
                </a:solidFill>
                <a:latin typeface="JetBrains Mono"/>
                <a:ea typeface="Noto Sans JP"/>
              </a:rPr>
              <a:t>&lt;p&gt;お知らせです&lt;/p&gt;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988564" y="2706497"/>
            <a:ext cx="251460" cy="333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160"/>
              </a:lnSpc>
            </a:pPr>
            <a:r>
              <a:rPr lang="en-US" sz="1800" b="0" i="0" dirty="0">
                <a:solidFill>
                  <a:srgbClr val="2563EB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369564" y="1361948"/>
            <a:ext cx="2404961" cy="3022753"/>
          </a:xfrm>
          <a:prstGeom prst="roundRect">
            <a:avLst>
              <a:gd name="adj" fmla="val 5280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374326" y="1366710"/>
            <a:ext cx="2395436" cy="3013228"/>
          </a:xfrm>
          <a:prstGeom prst="roundRect">
            <a:avLst>
              <a:gd name="adj" fmla="val 5102"/>
            </a:avLst>
          </a:prstGeom>
          <a:noFill/>
          <a:ln w="9525" cmpd="sng">
            <a:solidFill>
              <a:srgbClr val="93C5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56889" y="1549146"/>
            <a:ext cx="355550" cy="355550"/>
          </a:xfrm>
          <a:prstGeom prst="roundRect">
            <a:avLst>
              <a:gd name="adj" fmla="val 49999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691636" y="1612519"/>
            <a:ext cx="94297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1" i="0" dirty="0">
                <a:solidFill>
                  <a:srgbClr val="FFFFFF"/>
                </a:solidFill>
                <a:latin typeface="Noto Sans JP"/>
              </a:rPr>
              <a:t>2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56889" y="2031619"/>
            <a:ext cx="2233383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ja-JP" sz="14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classで目印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56889" y="2352167"/>
            <a:ext cx="2233383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ja-JP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同じデザインを付ける名前です。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56889" y="2710942"/>
            <a:ext cx="2030411" cy="634702"/>
          </a:xfrm>
          <a:prstGeom prst="roundRect">
            <a:avLst>
              <a:gd name="adj" fmla="val 14006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683762" y="2822575"/>
            <a:ext cx="1782826" cy="395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000" b="0" i="0" dirty="0">
                <a:solidFill>
                  <a:srgbClr val="E2E8F0"/>
                </a:solidFill>
                <a:latin typeface="JetBrains Mono"/>
              </a:rPr>
              <a:t>&lt;p </a:t>
            </a:r>
            <a:r>
              <a:rPr lang="en-US" sz="1000" b="0" i="0" dirty="0">
                <a:solidFill>
                  <a:srgbClr val="FDE68A"/>
                </a:solidFill>
                <a:latin typeface="JetBrains Mono"/>
              </a:rPr>
              <a:t>class="notice"</a:t>
            </a:r>
            <a:r>
              <a:rPr lang="en-US" sz="1000" b="0" i="0" dirty="0">
                <a:solidFill>
                  <a:srgbClr val="E2E8F0"/>
                </a:solidFill>
                <a:latin typeface="JetBrains Mono"/>
              </a:rPr>
              <a:t>&gt;</a:t>
            </a:r>
            <a:br/>
            <a:r>
              <a:rPr lang="ja-JP" sz="1000" b="0" i="0" dirty="0">
                <a:ln w="1905">
                  <a:solidFill>
                    <a:srgbClr val="E2E8F0">
                      <a:alpha val="20000"/>
                    </a:srgbClr>
                  </a:solidFill>
                </a:ln>
                <a:solidFill>
                  <a:srgbClr val="E2E8F0"/>
                </a:solidFill>
                <a:latin typeface="JetBrains Mono"/>
                <a:ea typeface="Noto Sans JP"/>
              </a:rPr>
              <a:t>お知らせです&lt;/p&gt;</a:t>
            </a:r>
            <a:endParaRPr lang="en-US"/>
          </a:p>
          <a:p>
            <a:pPr algn="l">
              <a:lnSpc>
                <a:spcPts val="1500"/>
              </a:lnSpc>
            </a:pPr>
            <a:r>
              <a:rPr lang="en-US" sz="1400" dirty="0"/>
              <a:t/>
            </a:r>
            <a:r>
              <a:rPr lang="en-US" sz="1400" dirty="0"/>
              <a:t>お知らせです&lt;/p&gt;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926582" y="2706497"/>
            <a:ext cx="251460" cy="333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160"/>
              </a:lnSpc>
            </a:pPr>
            <a:r>
              <a:rPr lang="en-US" sz="1800" b="0" i="0" dirty="0">
                <a:solidFill>
                  <a:srgbClr val="2563EB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07582" y="1361948"/>
            <a:ext cx="2404818" cy="3022753"/>
          </a:xfrm>
          <a:prstGeom prst="roundRect">
            <a:avLst>
              <a:gd name="adj" fmla="val 5281"/>
            </a:avLst>
          </a:prstGeom>
          <a:solidFill>
            <a:srgbClr val="FFFFFF"/>
          </a:solidFill>
          <a:ln>
            <a:noFill/>
          </a:ln>
          <a:effectLst>
            <a:outerShdw blurRad="25400" dist="12700" dir="5400000" sx="100000" sy="100000" algn="ctr" rotWithShape="0">
              <a:srgbClr val="0F172A">
                <a:alpha val="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312344" y="1366710"/>
            <a:ext cx="2395293" cy="3013228"/>
          </a:xfrm>
          <a:prstGeom prst="roundRect">
            <a:avLst>
              <a:gd name="adj" fmla="val 5103"/>
            </a:avLst>
          </a:prstGeom>
          <a:noFill/>
          <a:ln w="9525" cmpd="sng">
            <a:solidFill>
              <a:srgbClr val="C4B5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494907" y="1549146"/>
            <a:ext cx="355550" cy="355550"/>
          </a:xfrm>
          <a:prstGeom prst="roundRect">
            <a:avLst>
              <a:gd name="adj" fmla="val 49999"/>
            </a:avLst>
          </a:prstGeom>
          <a:solidFill>
            <a:srgbClr val="7C3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629654" y="1612519"/>
            <a:ext cx="94297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1" i="0" dirty="0">
                <a:solidFill>
                  <a:srgbClr val="FFFFFF"/>
                </a:solidFill>
                <a:latin typeface="Noto Sans JP"/>
              </a:rPr>
              <a:t>3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494907" y="2031619"/>
            <a:ext cx="2233244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ja-JP" sz="14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.class名で適用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494907" y="2352167"/>
            <a:ext cx="2233244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140"/>
              </a:lnSpc>
            </a:pPr>
            <a:r>
              <a:rPr lang="ja-JP" sz="95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CSSでは先頭に「.」を付けます。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494907" y="2710942"/>
            <a:ext cx="2030259" cy="825052"/>
          </a:xfrm>
          <a:prstGeom prst="roundRect">
            <a:avLst>
              <a:gd name="adj" fmla="val 10775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621780" y="2822575"/>
            <a:ext cx="1782572" cy="586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000" b="0" i="0" dirty="0">
                <a:solidFill>
                  <a:srgbClr val="C4B5FD"/>
                </a:solidFill>
                <a:latin typeface="JetBrains Mono"/>
              </a:rPr>
              <a:t>.notice</a:t>
            </a:r>
            <a:r>
              <a:rPr lang="en-US" sz="1000" b="0" i="0" dirty="0">
                <a:solidFill>
                  <a:srgbClr val="E2E8F0"/>
                </a:solidFill>
                <a:latin typeface="JetBrains Mono"/>
              </a:rPr>
              <a:t> {</a:t>
            </a:r>
            <a:br/>
            <a:r>
              <a:rPr lang="en-US" sz="1000" b="0" i="0" dirty="0">
                <a:solidFill>
                  <a:srgbClr val="E2E8F0"/>
                </a:solidFill>
                <a:latin typeface="JetBrains Mono"/>
              </a:rPr>
              <a:t> color: blue;</a:t>
            </a:r>
            <a:br/>
            <a:r>
              <a:rPr lang="en-US" sz="1000" b="0" i="0" dirty="0">
                <a:solidFill>
                  <a:srgbClr val="E2E8F0"/>
                </a:solidFill>
                <a:latin typeface="JetBrains Mono"/>
              </a:rPr>
              <a:t>}</a:t>
            </a:r>
            <a:endParaRPr lang="en-US"/>
          </a:p>
          <a:p>
            <a:pPr algn="l">
              <a:lnSpc>
                <a:spcPts val="1500"/>
              </a:lnSpc>
            </a:pPr>
            <a:r>
              <a:rPr lang="en-US" sz="1400" dirty="0"/>
              <a:t/>
            </a:r>
            <a:r>
              <a:rPr lang="en-US" sz="1400" dirty="0"/>
              <a:t> color: blue;</a:t>
            </a:r>
            <a:endParaRPr lang="en-US"/>
          </a:p>
          <a:p>
            <a:pPr algn="l">
              <a:lnSpc>
                <a:spcPts val="1500"/>
              </a:lnSpc>
            </a:pPr>
            <a:r>
              <a:rPr lang="en-US" sz="1400" dirty="0"/>
              <a:t/>
            </a:r>
            <a:r>
              <a:rPr lang="en-US" sz="1400" dirty="0"/>
              <a:t>}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686050" y="4549521"/>
            <a:ext cx="1371600" cy="349249"/>
          </a:xfrm>
          <a:prstGeom prst="roundRect">
            <a:avLst>
              <a:gd name="adj" fmla="val 29090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838450" y="4638421"/>
            <a:ext cx="1173480" cy="171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en-US" sz="1000" b="0" i="0" dirty="0">
                <a:solidFill>
                  <a:srgbClr val="2563EB"/>
                </a:solidFill>
                <a:latin typeface="JetBrains Mono"/>
              </a:rPr>
              <a:t>class="notice"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184650" y="4585970"/>
            <a:ext cx="209550" cy="276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800"/>
              </a:lnSpc>
            </a:pPr>
            <a:r>
              <a:rPr lang="en-US" sz="1500" b="0" i="0" dirty="0">
                <a:solidFill>
                  <a:srgbClr val="2563EB"/>
                </a:solidFill>
                <a:latin typeface="Arial"/>
              </a:rPr>
              <a:t>⇄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502023" y="4549521"/>
            <a:ext cx="838200" cy="349249"/>
          </a:xfrm>
          <a:prstGeom prst="roundRect">
            <a:avLst>
              <a:gd name="adj" fmla="val 29090"/>
            </a:avLst>
          </a:prstGeom>
          <a:solidFill>
            <a:srgbClr val="F3E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654423" y="4638421"/>
            <a:ext cx="586740" cy="171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en-US" sz="1000" b="0" i="0" dirty="0">
                <a:solidFill>
                  <a:srgbClr val="7C3AED"/>
                </a:solidFill>
                <a:latin typeface="JetBrains Mono"/>
              </a:rPr>
              <a:t>.notice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467223" y="4633595"/>
            <a:ext cx="1089660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ja-JP" sz="10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名前を一致させる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8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355600"/>
            <a:ext cx="9108579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120"/>
              </a:lnSpc>
            </a:pPr>
            <a:r>
              <a:rPr lang="ja-JP" sz="26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ミニ実践：お知らせボックスを作ろう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895223"/>
            <a:ext cx="9108579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HTMLの文章に、背景色・枠線・内側の余白をCSSで追加します。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272921"/>
            <a:ext cx="451217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en-US" sz="900" b="1" i="0" dirty="0">
                <a:solidFill>
                  <a:srgbClr val="2563EB"/>
                </a:solidFill>
                <a:latin typeface="Noto Sans JP"/>
              </a:rPr>
              <a:t>HTML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1498219"/>
            <a:ext cx="4101998" cy="937864"/>
          </a:xfrm>
          <a:prstGeom prst="roundRect">
            <a:avLst>
              <a:gd name="adj" fmla="val 13541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22300" y="1647317"/>
            <a:ext cx="3727323" cy="623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596"/>
              </a:lnSpc>
            </a:pPr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&lt;p class="notice"&gt;</a:t>
            </a:r>
            <a:br/>
            <a:r>
              <a:rPr lang="ja-JP" sz="1050" b="0" i="0" dirty="0">
                <a:ln w="1905">
                  <a:solidFill>
                    <a:srgbClr val="E2E8F0">
                      <a:alpha val="20000"/>
                    </a:srgbClr>
                  </a:solidFill>
                </a:ln>
                <a:solidFill>
                  <a:srgbClr val="E2E8F0"/>
                </a:solidFill>
                <a:latin typeface="JetBrains Mono"/>
                <a:ea typeface="Noto Sans JP"/>
              </a:rPr>
              <a:t> 土日は10時から営業します。</a:t>
            </a:r>
            <a:br/>
            <a:r>
              <a:rPr lang="ja-JP" sz="1050" b="0" i="0" dirty="0">
                <a:ln w="1905">
                  <a:solidFill>
                    <a:srgbClr val="E2E8F0">
                      <a:alpha val="20000"/>
                    </a:srgbClr>
                  </a:solidFill>
                </a:ln>
                <a:solidFill>
                  <a:srgbClr val="E2E8F0"/>
                </a:solidFill>
                <a:latin typeface="JetBrains Mono"/>
                <a:ea typeface="Noto Sans JP"/>
              </a:rPr>
              <a:t>&lt;/p&gt;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 土日は10時から営業します。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&lt;/p&gt;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2550287"/>
            <a:ext cx="451217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80"/>
              </a:lnSpc>
            </a:pPr>
            <a:r>
              <a:rPr lang="en-US" sz="900" b="1" i="0" dirty="0">
                <a:solidFill>
                  <a:srgbClr val="7C3AED"/>
                </a:solidFill>
                <a:latin typeface="Noto Sans JP"/>
              </a:rPr>
              <a:t>CSS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31800" y="2775585"/>
            <a:ext cx="4101998" cy="1545532"/>
          </a:xfrm>
          <a:prstGeom prst="roundRect">
            <a:avLst>
              <a:gd name="adj" fmla="val 8217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22300" y="2924683"/>
            <a:ext cx="3727323" cy="1231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596"/>
              </a:lnSpc>
            </a:pPr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.notice {</a:t>
            </a:r>
            <a:br/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 color: #7a3e1d;</a:t>
            </a:r>
            <a:br/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 background-color: #ffe8c9;</a:t>
            </a:r>
            <a:br/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 border: 2px solid #f3b567;</a:t>
            </a:r>
            <a:br/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 padding: 12px;</a:t>
            </a:r>
            <a:br/>
            <a:r>
              <a:rPr lang="en-US" sz="1050" b="0" i="0" dirty="0">
                <a:solidFill>
                  <a:srgbClr val="E2E8F0"/>
                </a:solidFill>
                <a:latin typeface="JetBrains Mono"/>
              </a:rPr>
              <a:t>}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 color: #7a3e1d;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 background-color: #ffe8c9;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 border: 2px solid #f3b567;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 padding: 12px;</a:t>
            </a:r>
            <a:endParaRPr lang="en-US"/>
          </a:p>
          <a:p>
            <a:pPr algn="l">
              <a:lnSpc>
                <a:spcPts val="1596"/>
              </a:lnSpc>
            </a:pPr>
            <a:r>
              <a:rPr lang="en-US" sz="1400" dirty="0"/>
              <a:t/>
            </a:r>
            <a:r>
              <a:rPr lang="en-US" sz="1400" dirty="0"/>
              <a:t>}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749546" y="1272921"/>
            <a:ext cx="3962695" cy="3365449"/>
          </a:xfrm>
          <a:prstGeom prst="roundRect">
            <a:avLst>
              <a:gd name="adj" fmla="val 6037"/>
            </a:avLst>
          </a:prstGeom>
          <a:solidFill>
            <a:srgbClr val="FFFFFF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754308" y="1277683"/>
            <a:ext cx="3953170" cy="3355924"/>
          </a:xfrm>
          <a:prstGeom prst="roundRect">
            <a:avLst>
              <a:gd name="adj" fmla="val 5913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87671" y="1547495"/>
            <a:ext cx="953452" cy="18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200"/>
              </a:lnSpc>
            </a:pPr>
            <a:r>
              <a:rPr lang="ja-JP" sz="10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完成プレビュー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997825" y="1511046"/>
            <a:ext cx="476250" cy="253999"/>
          </a:xfrm>
          <a:prstGeom prst="roundRect">
            <a:avLst>
              <a:gd name="adj" fmla="val 49975"/>
            </a:avLst>
          </a:prstGeom>
          <a:solidFill>
            <a:srgbClr val="10B9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8112125" y="1561846"/>
            <a:ext cx="272415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20"/>
              </a:lnSpc>
            </a:pPr>
            <a:r>
              <a:rPr lang="zh-CN" sz="850" b="1" i="0" dirty="0">
                <a:solidFill>
                  <a:srgbClr val="FFFFFF"/>
                </a:solidFill>
                <a:latin typeface="Noto Sans JP"/>
                <a:ea typeface="Noto Sans JP"/>
              </a:rPr>
              <a:t>完成!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16373" y="2680970"/>
            <a:ext cx="3429000" cy="523875"/>
          </a:xfrm>
          <a:prstGeom prst="roundRect">
            <a:avLst>
              <a:gd name="adj" fmla="val 12121"/>
            </a:avLst>
          </a:prstGeom>
          <a:solidFill>
            <a:srgbClr val="FFE8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25898" y="2690495"/>
            <a:ext cx="3409950" cy="504825"/>
          </a:xfrm>
          <a:prstGeom prst="roundRect">
            <a:avLst>
              <a:gd name="adj" fmla="val 10691"/>
            </a:avLst>
          </a:prstGeom>
          <a:noFill/>
          <a:ln w="19050" cmpd="sng">
            <a:solidFill>
              <a:srgbClr val="F3B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149723" y="2814320"/>
            <a:ext cx="3478530" cy="257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</a:pPr>
            <a:r>
              <a:rPr lang="ja-JP" sz="1400" b="1" i="0" dirty="0">
                <a:solidFill>
                  <a:srgbClr val="7A3E1D"/>
                </a:solidFill>
                <a:latin typeface="Noto Sans JP"/>
                <a:ea typeface="Noto Sans JP"/>
              </a:rPr>
              <a:t>土日は10時から営業します。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987671" y="4121023"/>
            <a:ext cx="517525" cy="279400"/>
          </a:xfrm>
          <a:prstGeom prst="roundRect">
            <a:avLst>
              <a:gd name="adj" fmla="val 49954"/>
            </a:avLst>
          </a:prstGeom>
          <a:solidFill>
            <a:srgbClr val="F3E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089144" y="4184396"/>
            <a:ext cx="34575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20"/>
              </a:lnSpc>
            </a:pPr>
            <a:r>
              <a:rPr lang="zh-CN" sz="850" b="0" i="0" dirty="0">
                <a:solidFill>
                  <a:srgbClr val="7C3AED"/>
                </a:solidFill>
                <a:latin typeface="Noto Sans JP"/>
                <a:ea typeface="Noto Sans JP"/>
              </a:rPr>
              <a:t>背景色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581142" y="4121023"/>
            <a:ext cx="412750" cy="279400"/>
          </a:xfrm>
          <a:prstGeom prst="roundRect">
            <a:avLst>
              <a:gd name="adj" fmla="val 49954"/>
            </a:avLst>
          </a:prstGeom>
          <a:solidFill>
            <a:srgbClr val="FEF3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682742" y="4184396"/>
            <a:ext cx="230505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20"/>
              </a:lnSpc>
            </a:pPr>
            <a:r>
              <a:rPr lang="zh-CN" sz="850" b="0" i="0" dirty="0">
                <a:solidFill>
                  <a:srgbClr val="92400E"/>
                </a:solidFill>
                <a:latin typeface="Noto Sans JP"/>
                <a:ea typeface="Noto Sans JP"/>
              </a:rPr>
              <a:t>枠線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069965" y="4121023"/>
            <a:ext cx="1241425" cy="279400"/>
          </a:xfrm>
          <a:prstGeom prst="roundRect">
            <a:avLst>
              <a:gd name="adj" fmla="val 49954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71438" y="4184396"/>
            <a:ext cx="114204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020"/>
              </a:lnSpc>
            </a:pPr>
            <a:r>
              <a:rPr lang="ja-JP" sz="850" b="0" i="0" dirty="0">
                <a:solidFill>
                  <a:srgbClr val="2563EB"/>
                </a:solidFill>
                <a:latin typeface="Noto Sans JP"/>
                <a:ea typeface="Noto Sans JP"/>
              </a:rPr>
              <a:t>padding＝内側の余白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9.xml><?xml version="1.0" encoding="utf-8"?>
<p:sld xmlns:a="http://schemas.openxmlformats.org/drawingml/2006/main" xmlns:a16="http://schemas.microsoft.com/office/drawing/2014/main" xmlns:p14="http://schemas.microsoft.com/office/powerpoint/2010/main"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 xmlns:a="http://schemas.openxmlformats.org/drawingml/2006/main" xmlns:p="http://schemas.openxmlformats.org/presentationml/2006/main">
        <p:nvSpPr>
          <p:cNvPr id="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400" y="393700"/>
            <a:ext cx="762000" cy="50750"/>
          </a:xfrm>
          <a:prstGeom prst="roundRect">
            <a:avLst>
              <a:gd name="adj" fmla="val 49999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400" y="622046"/>
            <a:ext cx="8884920" cy="5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3600"/>
              </a:lnSpc>
            </a:pPr>
            <a:r>
              <a:rPr lang="ja-JP" sz="30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今日のまとめ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400" y="1428496"/>
            <a:ext cx="2019595" cy="1739798"/>
          </a:xfrm>
          <a:prstGeom prst="roundRect">
            <a:avLst>
              <a:gd name="adj" fmla="val 11679"/>
            </a:avLst>
          </a:prstGeom>
          <a:solidFill>
            <a:srgbClr val="EA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8162" y="1433258"/>
            <a:ext cx="2010070" cy="1730273"/>
          </a:xfrm>
          <a:prstGeom prst="roundRect">
            <a:avLst>
              <a:gd name="adj" fmla="val 11468"/>
            </a:avLst>
          </a:prstGeom>
          <a:noFill/>
          <a:ln w="9525" cmpd="sng">
            <a:solidFill>
              <a:srgbClr val="BFDB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71525" y="1666621"/>
            <a:ext cx="1697634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en-US" sz="1100" b="1" i="0" dirty="0">
                <a:solidFill>
                  <a:srgbClr val="2563EB"/>
                </a:solidFill>
                <a:latin typeface="Noto Sans JP"/>
              </a:rPr>
              <a:t>HTML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71525" y="1955419"/>
            <a:ext cx="1697634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280"/>
              </a:lnSpc>
            </a:pPr>
            <a:r>
              <a:rPr lang="ja-JP" sz="19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構造をつくる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9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71525" y="2387219"/>
            <a:ext cx="1435100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内容・意味・順番を書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71525" y="2587244"/>
            <a:ext cx="149225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く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817876" y="2112645"/>
            <a:ext cx="282892" cy="371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400"/>
              </a:lnSpc>
            </a:pPr>
            <a:r>
              <a:rPr lang="zh-CN" sz="2000" b="0" i="0" dirty="0">
                <a:solidFill>
                  <a:srgbClr val="2563EB"/>
                </a:solidFill>
                <a:latin typeface="Noto Sans JP"/>
                <a:ea typeface="Noto Sans JP"/>
              </a:rPr>
              <a:t>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2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340100" y="1428496"/>
            <a:ext cx="2019595" cy="1739798"/>
          </a:xfrm>
          <a:prstGeom prst="roundRect">
            <a:avLst>
              <a:gd name="adj" fmla="val 11679"/>
            </a:avLst>
          </a:prstGeom>
          <a:solidFill>
            <a:srgbClr val="F3E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344862" y="1433258"/>
            <a:ext cx="2010070" cy="1730273"/>
          </a:xfrm>
          <a:prstGeom prst="roundRect">
            <a:avLst>
              <a:gd name="adj" fmla="val 11468"/>
            </a:avLst>
          </a:prstGeom>
          <a:noFill/>
          <a:ln w="9525" cmpd="sng">
            <a:solidFill>
              <a:srgbClr val="DDD6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78225" y="1666621"/>
            <a:ext cx="1697634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en-US" sz="1100" b="1" i="0" dirty="0">
                <a:solidFill>
                  <a:srgbClr val="7C3AED"/>
                </a:solidFill>
                <a:latin typeface="Noto Sans JP"/>
              </a:rPr>
              <a:t>CSS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78225" y="1940941"/>
            <a:ext cx="1435100" cy="357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2700"/>
              </a:lnSpc>
            </a:pPr>
            <a:r>
              <a:rPr lang="ja-JP" sz="19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見た目を整え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78225" y="2283841"/>
            <a:ext cx="244475" cy="357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l">
              <a:lnSpc>
                <a:spcPts val="2700"/>
              </a:lnSpc>
            </a:pPr>
            <a:r>
              <a:rPr lang="ja-JP" sz="19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る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578225" y="2730119"/>
            <a:ext cx="1697634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475569">
                      <a:alpha val="20000"/>
                    </a:srgbClr>
                  </a:solidFill>
                </a:ln>
                <a:solidFill>
                  <a:srgbClr val="475569"/>
                </a:solidFill>
                <a:latin typeface="Noto Sans JP"/>
                <a:ea typeface="Noto Sans JP"/>
              </a:rPr>
              <a:t>色・文字・余白を足す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624703" y="2112645"/>
            <a:ext cx="282892" cy="371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2400"/>
              </a:lnSpc>
            </a:pPr>
            <a:r>
              <a:rPr lang="en-US" sz="2000" b="0" i="0" dirty="0">
                <a:solidFill>
                  <a:srgbClr val="10B981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1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46927" y="1428496"/>
            <a:ext cx="2463698" cy="1739798"/>
          </a:xfrm>
          <a:prstGeom prst="roundRect">
            <a:avLst>
              <a:gd name="adj" fmla="val 11679"/>
            </a:avLst>
          </a:prstGeom>
          <a:solidFill>
            <a:srgbClr val="FFFFFF"/>
          </a:solidFill>
          <a:ln>
            <a:noFill/>
          </a:ln>
          <a:effectLst>
            <a:outerShdw blurRad="152400" dist="50800" dir="5400000" sx="100000" sy="100000" algn="ctr" rotWithShape="0">
              <a:srgbClr val="0F172A">
                <a:alpha val="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0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156452" y="1438021"/>
            <a:ext cx="2444648" cy="1720748"/>
          </a:xfrm>
          <a:prstGeom prst="roundRect">
            <a:avLst>
              <a:gd name="adj" fmla="val 11255"/>
            </a:avLst>
          </a:prstGeom>
          <a:noFill/>
          <a:ln w="19050" cmpd="sng">
            <a:solidFill>
              <a:srgbClr val="10B9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296158" y="1676146"/>
            <a:ext cx="2165210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1320"/>
              </a:lnSpc>
            </a:pPr>
            <a:r>
              <a:rPr lang="ja-JP" sz="1100" b="1" i="0" dirty="0">
                <a:solidFill>
                  <a:srgbClr val="10B981"/>
                </a:solidFill>
                <a:latin typeface="Noto Sans JP"/>
                <a:ea typeface="Noto Sans JP"/>
              </a:rPr>
              <a:t>ブラウザ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6296158" y="1964944"/>
            <a:ext cx="216521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ts val="2280"/>
              </a:lnSpc>
            </a:pPr>
            <a:r>
              <a:rPr lang="ja-JP" sz="1900" b="1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Webページ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400" y="3384042"/>
            <a:ext cx="8077200" cy="730200"/>
          </a:xfrm>
          <a:prstGeom prst="roundRect">
            <a:avLst>
              <a:gd name="adj" fmla="val 17392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4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8162" y="3388804"/>
            <a:ext cx="8067675" cy="720675"/>
          </a:xfrm>
          <a:prstGeom prst="roundRect">
            <a:avLst>
              <a:gd name="adj" fmla="val 16961"/>
            </a:avLst>
          </a:prstGeom>
          <a:noFill/>
          <a:ln w="9525" cmpd="sng">
            <a:solidFill>
              <a:srgbClr val="CBD5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5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71525" y="3571240"/>
            <a:ext cx="355550" cy="355550"/>
          </a:xfrm>
          <a:prstGeom prst="roundRect">
            <a:avLst>
              <a:gd name="adj" fmla="val 49999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6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906399" y="3634740"/>
            <a:ext cx="94297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1" i="0" dirty="0">
                <a:solidFill>
                  <a:srgbClr val="FFFFFF"/>
                </a:solidFill>
                <a:latin typeface="Noto Sans JP"/>
              </a:rPr>
              <a:t>1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1304798" y="3648964"/>
            <a:ext cx="1204912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まずHTMLを書く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577846" y="3634740"/>
            <a:ext cx="16764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0" i="0" dirty="0">
                <a:solidFill>
                  <a:srgbClr val="475569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29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2907919" y="3571240"/>
            <a:ext cx="355550" cy="355550"/>
          </a:xfrm>
          <a:prstGeom prst="roundRect">
            <a:avLst>
              <a:gd name="adj" fmla="val 49999"/>
            </a:avLst>
          </a:prstGeom>
          <a:solidFill>
            <a:srgbClr val="7C3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0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042793" y="3634740"/>
            <a:ext cx="94297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1" i="0" dirty="0">
                <a:solidFill>
                  <a:srgbClr val="FFFFFF"/>
                </a:solidFill>
                <a:latin typeface="Noto Sans JP"/>
              </a:rPr>
              <a:t>2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1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3441192" y="3648964"/>
            <a:ext cx="1383030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CSSを少しずつ足す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2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4876165" y="3634740"/>
            <a:ext cx="16764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0" i="0" dirty="0">
                <a:solidFill>
                  <a:srgbClr val="475569"/>
                </a:solidFill>
                <a:latin typeface="Arial"/>
              </a:rPr>
              <a:t>→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3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206365" y="3571240"/>
            <a:ext cx="355550" cy="355550"/>
          </a:xfrm>
          <a:prstGeom prst="roundRect">
            <a:avLst>
              <a:gd name="adj" fmla="val 49999"/>
            </a:avLst>
          </a:prstGeom>
          <a:solidFill>
            <a:srgbClr val="10B9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4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41112" y="3634740"/>
            <a:ext cx="94297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en-US" sz="1200" b="1" i="0" dirty="0">
                <a:solidFill>
                  <a:srgbClr val="FFFFFF"/>
                </a:solidFill>
                <a:latin typeface="Noto Sans JP"/>
              </a:rPr>
              <a:t>3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5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739511" y="3648964"/>
            <a:ext cx="1100137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320"/>
              </a:lnSpc>
            </a:pPr>
            <a:r>
              <a:rPr lang="ja-JP" sz="1100" b="0" i="0" dirty="0">
                <a:ln w="1905">
                  <a:solidFill>
                    <a:srgbClr val="0F172A">
                      <a:alpha val="20000"/>
                    </a:srgbClr>
                  </a:solidFill>
                </a:ln>
                <a:solidFill>
                  <a:srgbClr val="0F172A"/>
                </a:solidFill>
                <a:latin typeface="Noto Sans JP"/>
                <a:ea typeface="Noto Sans JP"/>
              </a:rPr>
              <a:t>ブラウザで確認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6" name="Rounded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533400" y="4329811"/>
            <a:ext cx="8077300" cy="600075"/>
          </a:xfrm>
          <a:prstGeom prst="roundRect">
            <a:avLst>
              <a:gd name="adj" fmla="val 21164"/>
            </a:avLst>
          </a:prstGeom>
          <a:solidFill>
            <a:srgbClr val="2563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7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736600" y="4515612"/>
            <a:ext cx="3677602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440"/>
              </a:lnSpc>
            </a:pPr>
            <a:r>
              <a:rPr lang="ja-JP" sz="1200" b="1" i="0" dirty="0">
                <a:solidFill>
                  <a:srgbClr val="FFFFFF"/>
                </a:solidFill>
                <a:latin typeface="Noto Sans JP"/>
                <a:ea typeface="Noto Sans JP"/>
              </a:rPr>
              <a:t>次の一歩：好きな色・文字サイズに変えてみよう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8" name="Rectangle">
            <a:extLst>
              <a:ext uri="{FF2B5EF4-FFF2-40B4-BE49-F238E27FC236}">
                <a16:creationId xmlns:a16="http://schemas.microsoft.com/office/drawing/2014/main" id="{A0C957D4-E4F1-4D51-EC0C-C161461E948E}"/>
              </a:ext>
            </a:extLst>
          </p:cNvPr>
          <p:cNvSpPr/>
          <p:nvPr/>
        </p:nvSpPr>
        <p:spPr>
          <a:xfrm>
            <a:off x="8207375" y="4482211"/>
            <a:ext cx="220027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600" b="0" i="0" dirty="0">
                <a:solidFill>
                  <a:srgbClr val="FFFFFF"/>
                </a:solidFill>
                <a:latin typeface="Arial"/>
              </a:rPr>
              <a:t>→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84"/>
      </p:ext>
    </p:extLst>
  </p:cSld>
</p:sld>
</file>

<file path=ppt/theme/theme1.xml><?xml version="1.0" encoding="utf-8"?>
<a:theme xmlns:thm15="http://schemas.microsoft.com/office/thememl/2012/main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Noto Sans JP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Words>0</ap:Words>
  <ap:Application>Microsoft Office PowerPoint</ap:Application>
  <ap:PresentationFormat>Widescreen</ap:PresentationFormat>
  <ap:Paragraphs>0</ap:Paragraphs>
  <ap:Slides>0</ap:Slides>
  <ap:Notes>0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ap:HeadingPairs>
  <ap:TitlesOfParts>
    <vt:vector baseType="lpstr" size="4">
      <vt:lpstr>Arial</vt:lpstr>
      <vt:lpstr>Calibri</vt:lpstr>
      <vt:lpstr>Calibri Light</vt:lpstr>
      <vt:lpstr>Office Theme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はじめてのHTMLとCSS：コードで学ぶ違い</dc:title>
  <dc:creator>Hix.AI PPTX Renderer</dc:creator>
  <lastModifiedBy>Zxilly</lastModifiedBy>
  <revision>2</revision>
  <dcterms:created xsi:type="dcterms:W3CDTF">2023-07-09T20:28:40.0000000Z</dcterms:created>
  <dcterms:modified xsi:type="dcterms:W3CDTF">2026-08-22T01:08:44.4874544Z</dcterms:modified>
</coreProperties>
</file>